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Clear Sans" panose="020B0604020202020204" charset="0"/>
      <p:regular r:id="rId24"/>
    </p:embeddedFont>
    <p:embeddedFont>
      <p:font typeface="HK Grotesk" panose="020B0604020202020204" charset="0"/>
      <p:regular r:id="rId25"/>
    </p:embeddedFont>
    <p:embeddedFont>
      <p:font typeface="HK Grotesk Bold" panose="020B0604020202020204" charset="0"/>
      <p:regular r:id="rId26"/>
    </p:embeddedFont>
    <p:embeddedFont>
      <p:font typeface="HK Grotesk Medium" panose="020B0604020202020204" charset="0"/>
      <p:regular r:id="rId27"/>
    </p:embeddedFont>
    <p:embeddedFont>
      <p:font typeface="HK Grotesk Semi-Bold" panose="020B0604020202020204" charset="0"/>
      <p:regular r:id="rId28"/>
    </p:embeddedFont>
    <p:embeddedFont>
      <p:font typeface="Open Sans" panose="020B0606030504020204" pitchFamily="34" charset="0"/>
      <p:regular r:id="rId29"/>
    </p:embeddedFont>
    <p:embeddedFont>
      <p:font typeface="Open Sans Bold" panose="020B0806030504020204" charset="0"/>
      <p:regular r:id="rId30"/>
    </p:embeddedFont>
    <p:embeddedFont>
      <p:font typeface="Poppins" panose="00000500000000000000" pitchFamily="2" charset="0"/>
      <p:regular r:id="rId31"/>
    </p:embeddedFont>
    <p:embeddedFont>
      <p:font typeface="Poppins Bold" panose="00000800000000000000" charset="0"/>
      <p:regular r:id="rId32"/>
    </p:embeddedFont>
    <p:embeddedFont>
      <p:font typeface="Studly" panose="020B0604020202020204" charset="0"/>
      <p:regular r:id="rId33"/>
    </p:embeddedFont>
    <p:embeddedFont>
      <p:font typeface="Telegraf" panose="020B0604020202020204" charset="0"/>
      <p:regular r:id="rId34"/>
    </p:embeddedFont>
    <p:embeddedFont>
      <p:font typeface="TT Chocolates Bold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874" y="-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907587" y="0"/>
            <a:ext cx="16472825" cy="10287000"/>
            <a:chOff x="0" y="0"/>
            <a:chExt cx="1016009" cy="6344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16009" cy="634480"/>
            </a:xfrm>
            <a:custGeom>
              <a:avLst/>
              <a:gdLst/>
              <a:ahLst/>
              <a:cxnLst/>
              <a:rect l="l" t="t" r="r" b="b"/>
              <a:pathLst>
                <a:path w="1016009" h="634480">
                  <a:moveTo>
                    <a:pt x="203200" y="0"/>
                  </a:moveTo>
                  <a:lnTo>
                    <a:pt x="1016009" y="0"/>
                  </a:lnTo>
                  <a:lnTo>
                    <a:pt x="812809" y="634480"/>
                  </a:lnTo>
                  <a:lnTo>
                    <a:pt x="0" y="63448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74902"/>
              </a:srgbClr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19050"/>
              <a:ext cx="812809" cy="6154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061104" y="3453812"/>
            <a:ext cx="12725931" cy="2416805"/>
            <a:chOff x="0" y="0"/>
            <a:chExt cx="16967908" cy="3222406"/>
          </a:xfrm>
        </p:grpSpPr>
        <p:sp>
          <p:nvSpPr>
            <p:cNvPr id="7" name="TextBox 7"/>
            <p:cNvSpPr txBox="1"/>
            <p:nvPr/>
          </p:nvSpPr>
          <p:spPr>
            <a:xfrm>
              <a:off x="0" y="2613653"/>
              <a:ext cx="16967908" cy="599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14"/>
                </a:lnSpc>
              </a:pPr>
              <a:r>
                <a:rPr lang="en-US" sz="2724" spc="1133">
                  <a:solidFill>
                    <a:srgbClr val="FFFFFF"/>
                  </a:solidFill>
                  <a:latin typeface="TT Chocolates Bold"/>
                </a:rPr>
                <a:t> 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5250"/>
              <a:ext cx="16967908" cy="2099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10800">
                  <a:solidFill>
                    <a:srgbClr val="E65C85"/>
                  </a:solidFill>
                  <a:latin typeface="Poppins"/>
                </a:rPr>
                <a:t>SEAES</a:t>
              </a:r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907587" y="5143500"/>
            <a:ext cx="1647268" cy="5119687"/>
          </a:xfrm>
          <a:prstGeom prst="line">
            <a:avLst/>
          </a:prstGeom>
          <a:ln w="85725" cap="rnd">
            <a:solidFill>
              <a:srgbClr val="E6950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10" name="AutoShape 10"/>
          <p:cNvSpPr/>
          <p:nvPr/>
        </p:nvSpPr>
        <p:spPr>
          <a:xfrm rot="-4329859">
            <a:off x="14734479" y="985838"/>
            <a:ext cx="5378168" cy="0"/>
          </a:xfrm>
          <a:prstGeom prst="line">
            <a:avLst/>
          </a:prstGeom>
          <a:ln w="85725" cap="rnd">
            <a:solidFill>
              <a:srgbClr val="E6950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11" name="AutoShape 11"/>
          <p:cNvSpPr/>
          <p:nvPr/>
        </p:nvSpPr>
        <p:spPr>
          <a:xfrm rot="-4329859">
            <a:off x="11483779" y="11398766"/>
            <a:ext cx="5378168" cy="0"/>
          </a:xfrm>
          <a:prstGeom prst="line">
            <a:avLst/>
          </a:prstGeom>
          <a:ln w="85725" cap="rnd">
            <a:solidFill>
              <a:srgbClr val="5CE1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12" name="AutoShape 12"/>
          <p:cNvSpPr/>
          <p:nvPr/>
        </p:nvSpPr>
        <p:spPr>
          <a:xfrm rot="-4329859">
            <a:off x="-1660384" y="8588522"/>
            <a:ext cx="5378168" cy="0"/>
          </a:xfrm>
          <a:prstGeom prst="line">
            <a:avLst/>
          </a:prstGeom>
          <a:ln w="85725" cap="rnd">
            <a:solidFill>
              <a:srgbClr val="5CE1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13" name="AutoShape 13"/>
          <p:cNvSpPr/>
          <p:nvPr/>
        </p:nvSpPr>
        <p:spPr>
          <a:xfrm rot="-4329859">
            <a:off x="14031958" y="1913878"/>
            <a:ext cx="5378168" cy="0"/>
          </a:xfrm>
          <a:prstGeom prst="line">
            <a:avLst/>
          </a:prstGeom>
          <a:ln w="85725" cap="rnd">
            <a:solidFill>
              <a:srgbClr val="5CE1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14" name="AutoShape 14"/>
          <p:cNvSpPr/>
          <p:nvPr/>
        </p:nvSpPr>
        <p:spPr>
          <a:xfrm rot="-4329859">
            <a:off x="11483779" y="9998840"/>
            <a:ext cx="5378168" cy="0"/>
          </a:xfrm>
          <a:prstGeom prst="line">
            <a:avLst/>
          </a:prstGeom>
          <a:ln w="85725" cap="rnd">
            <a:solidFill>
              <a:srgbClr val="E6950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15" name="AutoShape 15"/>
          <p:cNvSpPr/>
          <p:nvPr/>
        </p:nvSpPr>
        <p:spPr>
          <a:xfrm rot="-4329859">
            <a:off x="1752917" y="-760137"/>
            <a:ext cx="5378168" cy="0"/>
          </a:xfrm>
          <a:prstGeom prst="line">
            <a:avLst/>
          </a:prstGeom>
          <a:ln w="85725" cap="rnd">
            <a:solidFill>
              <a:srgbClr val="5CE1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16" name="AutoShape 16"/>
          <p:cNvSpPr/>
          <p:nvPr/>
        </p:nvSpPr>
        <p:spPr>
          <a:xfrm rot="-4329859">
            <a:off x="1564163" y="-1587135"/>
            <a:ext cx="5378168" cy="0"/>
          </a:xfrm>
          <a:prstGeom prst="line">
            <a:avLst/>
          </a:prstGeom>
          <a:ln w="85725" cap="rnd">
            <a:solidFill>
              <a:srgbClr val="E6950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17" name="TextBox 17"/>
          <p:cNvSpPr txBox="1"/>
          <p:nvPr/>
        </p:nvSpPr>
        <p:spPr>
          <a:xfrm>
            <a:off x="16558838" y="9191625"/>
            <a:ext cx="98583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6950A"/>
                </a:solidFill>
                <a:latin typeface="Open Sans Bold"/>
              </a:rPr>
              <a:t>2024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363802" y="6301394"/>
            <a:ext cx="6684526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8B6FF"/>
                </a:solidFill>
                <a:latin typeface="Clear Sans"/>
              </a:rPr>
              <a:t>Evalúa y certifica inteligentemente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38B6FF"/>
              </a:solidFill>
              <a:latin typeface="Clear Sa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478655" y="9458008"/>
            <a:ext cx="101084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38B6FF"/>
                </a:solidFill>
                <a:latin typeface="Open Sans"/>
              </a:rPr>
              <a:t>SEAES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61958" y="898028"/>
            <a:ext cx="13573155" cy="7409990"/>
          </a:xfrm>
          <a:custGeom>
            <a:avLst/>
            <a:gdLst/>
            <a:ahLst/>
            <a:cxnLst/>
            <a:rect l="l" t="t" r="r" b="b"/>
            <a:pathLst>
              <a:path w="13573155" h="7409990">
                <a:moveTo>
                  <a:pt x="0" y="0"/>
                </a:moveTo>
                <a:lnTo>
                  <a:pt x="13573155" y="0"/>
                </a:lnTo>
                <a:lnTo>
                  <a:pt x="13573155" y="7409990"/>
                </a:lnTo>
                <a:lnTo>
                  <a:pt x="0" y="7409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 rot="-5400000">
            <a:off x="-2186168" y="1535619"/>
            <a:ext cx="9554234" cy="3990564"/>
            <a:chOff x="0" y="0"/>
            <a:chExt cx="12738979" cy="5320752"/>
          </a:xfrm>
        </p:grpSpPr>
        <p:sp>
          <p:nvSpPr>
            <p:cNvPr id="4" name="TextBox 4"/>
            <p:cNvSpPr txBox="1"/>
            <p:nvPr/>
          </p:nvSpPr>
          <p:spPr>
            <a:xfrm>
              <a:off x="0" y="276225"/>
              <a:ext cx="12738979" cy="32238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909"/>
                </a:lnSpc>
                <a:spcBef>
                  <a:spcPct val="0"/>
                </a:spcBef>
              </a:pPr>
              <a:r>
                <a:rPr lang="en-US" sz="9899" u="none" strike="noStrike">
                  <a:solidFill>
                    <a:srgbClr val="A6A6A6"/>
                  </a:solidFill>
                  <a:latin typeface="HK Grotesk Bold"/>
                </a:rPr>
                <a:t>ENTIDAD RELACION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825452"/>
              <a:ext cx="12738979" cy="495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820102" y="9464838"/>
            <a:ext cx="878396" cy="44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42"/>
              </a:lnSpc>
              <a:spcBef>
                <a:spcPct val="0"/>
              </a:spcBef>
            </a:pPr>
            <a:r>
              <a:rPr lang="en-US" sz="2724">
                <a:solidFill>
                  <a:srgbClr val="E65C85"/>
                </a:solidFill>
                <a:latin typeface="TT Chocolates Bold"/>
              </a:rPr>
              <a:t>2024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78655" y="9458008"/>
            <a:ext cx="101084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38B6FF"/>
                </a:solidFill>
                <a:latin typeface="Open Sans"/>
              </a:rPr>
              <a:t>SEAES</a:t>
            </a:r>
          </a:p>
        </p:txBody>
      </p:sp>
    </p:spTree>
  </p:cSld>
  <p:clrMapOvr>
    <a:masterClrMapping/>
  </p:clrMapOvr>
  <p:transition spd="med">
    <p:cover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85127" y="706582"/>
            <a:ext cx="8596312" cy="1559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40"/>
              </a:lnSpc>
            </a:pPr>
            <a:r>
              <a:rPr lang="en-US" sz="9100">
                <a:solidFill>
                  <a:srgbClr val="A6A6A6"/>
                </a:solidFill>
                <a:latin typeface="HK Grotesk Bold"/>
              </a:rPr>
              <a:t>BASE DE DATOS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81180" y="2335236"/>
            <a:ext cx="14604206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A6A6A6"/>
                </a:solidFill>
                <a:latin typeface="HK Grotesk Bold"/>
              </a:rPr>
              <a:t>La herramienta seleccionada fue  Mysql Workbench</a:t>
            </a:r>
          </a:p>
        </p:txBody>
      </p:sp>
      <p:sp>
        <p:nvSpPr>
          <p:cNvPr id="4" name="Freeform 4"/>
          <p:cNvSpPr/>
          <p:nvPr/>
        </p:nvSpPr>
        <p:spPr>
          <a:xfrm>
            <a:off x="2948077" y="3370286"/>
            <a:ext cx="9387164" cy="6509202"/>
          </a:xfrm>
          <a:custGeom>
            <a:avLst/>
            <a:gdLst/>
            <a:ahLst/>
            <a:cxnLst/>
            <a:rect l="l" t="t" r="r" b="b"/>
            <a:pathLst>
              <a:path w="9387164" h="6509202">
                <a:moveTo>
                  <a:pt x="0" y="0"/>
                </a:moveTo>
                <a:lnTo>
                  <a:pt x="9387164" y="0"/>
                </a:lnTo>
                <a:lnTo>
                  <a:pt x="9387164" y="6509203"/>
                </a:lnTo>
                <a:lnTo>
                  <a:pt x="0" y="65092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20" b="-1920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TextBox 5"/>
          <p:cNvSpPr txBox="1"/>
          <p:nvPr/>
        </p:nvSpPr>
        <p:spPr>
          <a:xfrm>
            <a:off x="16820102" y="9464838"/>
            <a:ext cx="878396" cy="44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42"/>
              </a:lnSpc>
              <a:spcBef>
                <a:spcPct val="0"/>
              </a:spcBef>
            </a:pPr>
            <a:r>
              <a:rPr lang="en-US" sz="2724">
                <a:solidFill>
                  <a:srgbClr val="E65C85"/>
                </a:solidFill>
                <a:latin typeface="TT Chocolates Bold"/>
              </a:rPr>
              <a:t>2024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3280" y="9436263"/>
            <a:ext cx="101084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38B6FF"/>
                </a:solidFill>
                <a:latin typeface="Open Sans"/>
              </a:rPr>
              <a:t>SEAES</a:t>
            </a:r>
          </a:p>
        </p:txBody>
      </p:sp>
    </p:spTree>
  </p:cSld>
  <p:clrMapOvr>
    <a:masterClrMapping/>
  </p:clrMapOvr>
  <p:transition spd="med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97966" y="6313975"/>
            <a:ext cx="7984005" cy="3815245"/>
          </a:xfrm>
          <a:custGeom>
            <a:avLst/>
            <a:gdLst/>
            <a:ahLst/>
            <a:cxnLst/>
            <a:rect l="l" t="t" r="r" b="b"/>
            <a:pathLst>
              <a:path w="7984005" h="3815245">
                <a:moveTo>
                  <a:pt x="0" y="0"/>
                </a:moveTo>
                <a:lnTo>
                  <a:pt x="7984005" y="0"/>
                </a:lnTo>
                <a:lnTo>
                  <a:pt x="7984005" y="3815245"/>
                </a:lnTo>
                <a:lnTo>
                  <a:pt x="0" y="38152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64" r="-25155" b="-3664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1121344" y="218288"/>
            <a:ext cx="6452187" cy="5854034"/>
          </a:xfrm>
          <a:custGeom>
            <a:avLst/>
            <a:gdLst/>
            <a:ahLst/>
            <a:cxnLst/>
            <a:rect l="l" t="t" r="r" b="b"/>
            <a:pathLst>
              <a:path w="6452187" h="5854034">
                <a:moveTo>
                  <a:pt x="0" y="0"/>
                </a:moveTo>
                <a:lnTo>
                  <a:pt x="6452187" y="0"/>
                </a:lnTo>
                <a:lnTo>
                  <a:pt x="6452187" y="5854033"/>
                </a:lnTo>
                <a:lnTo>
                  <a:pt x="0" y="58540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575" b="-6575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>
            <a:off x="8440098" y="218288"/>
            <a:ext cx="8679979" cy="5683985"/>
          </a:xfrm>
          <a:custGeom>
            <a:avLst/>
            <a:gdLst/>
            <a:ahLst/>
            <a:cxnLst/>
            <a:rect l="l" t="t" r="r" b="b"/>
            <a:pathLst>
              <a:path w="8679979" h="5683985">
                <a:moveTo>
                  <a:pt x="0" y="0"/>
                </a:moveTo>
                <a:lnTo>
                  <a:pt x="8679979" y="0"/>
                </a:lnTo>
                <a:lnTo>
                  <a:pt x="8679979" y="5683985"/>
                </a:lnTo>
                <a:lnTo>
                  <a:pt x="0" y="5683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6784" b="-16784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TextBox 5"/>
          <p:cNvSpPr txBox="1"/>
          <p:nvPr/>
        </p:nvSpPr>
        <p:spPr>
          <a:xfrm>
            <a:off x="16820102" y="9464838"/>
            <a:ext cx="878396" cy="44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42"/>
              </a:lnSpc>
              <a:spcBef>
                <a:spcPct val="0"/>
              </a:spcBef>
            </a:pPr>
            <a:r>
              <a:rPr lang="en-US" sz="2724">
                <a:solidFill>
                  <a:srgbClr val="E65C85"/>
                </a:solidFill>
                <a:latin typeface="TT Chocolates Bold"/>
              </a:rPr>
              <a:t>2024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3280" y="9637241"/>
            <a:ext cx="101084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38B6FF"/>
                </a:solidFill>
                <a:latin typeface="Open Sans"/>
              </a:rPr>
              <a:t>SEAES</a:t>
            </a:r>
          </a:p>
        </p:txBody>
      </p:sp>
    </p:spTree>
  </p:cSld>
  <p:clrMapOvr>
    <a:masterClrMapping/>
  </p:clrMapOvr>
  <p:transition spd="med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3919" y="2327396"/>
            <a:ext cx="5653856" cy="7528283"/>
          </a:xfrm>
          <a:custGeom>
            <a:avLst/>
            <a:gdLst/>
            <a:ahLst/>
            <a:cxnLst/>
            <a:rect l="l" t="t" r="r" b="b"/>
            <a:pathLst>
              <a:path w="5653856" h="7528283">
                <a:moveTo>
                  <a:pt x="0" y="0"/>
                </a:moveTo>
                <a:lnTo>
                  <a:pt x="5653855" y="0"/>
                </a:lnTo>
                <a:lnTo>
                  <a:pt x="5653855" y="7528283"/>
                </a:lnTo>
                <a:lnTo>
                  <a:pt x="0" y="75282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71" r="-3971" b="-2781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8906774" y="3460218"/>
            <a:ext cx="9005940" cy="6697386"/>
          </a:xfrm>
          <a:custGeom>
            <a:avLst/>
            <a:gdLst/>
            <a:ahLst/>
            <a:cxnLst/>
            <a:rect l="l" t="t" r="r" b="b"/>
            <a:pathLst>
              <a:path w="9005940" h="6697386">
                <a:moveTo>
                  <a:pt x="0" y="0"/>
                </a:moveTo>
                <a:lnTo>
                  <a:pt x="9005940" y="0"/>
                </a:lnTo>
                <a:lnTo>
                  <a:pt x="9005940" y="6697386"/>
                </a:lnTo>
                <a:lnTo>
                  <a:pt x="0" y="66973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625" r="-55591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AutoShape 4"/>
          <p:cNvSpPr/>
          <p:nvPr/>
        </p:nvSpPr>
        <p:spPr>
          <a:xfrm>
            <a:off x="1383919" y="1375337"/>
            <a:ext cx="1587538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5" name="TextBox 5"/>
          <p:cNvSpPr txBox="1"/>
          <p:nvPr/>
        </p:nvSpPr>
        <p:spPr>
          <a:xfrm>
            <a:off x="1383919" y="348089"/>
            <a:ext cx="4672277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59"/>
              </a:lnSpc>
            </a:pPr>
            <a:r>
              <a:rPr lang="en-US" sz="5550">
                <a:solidFill>
                  <a:srgbClr val="A6A6A6"/>
                </a:solidFill>
                <a:latin typeface="HK Grotesk Bold"/>
              </a:rPr>
              <a:t>DESARROLLO</a:t>
            </a:r>
          </a:p>
        </p:txBody>
      </p:sp>
      <p:sp>
        <p:nvSpPr>
          <p:cNvPr id="6" name="TextBox 6"/>
          <p:cNvSpPr txBox="1"/>
          <p:nvPr/>
        </p:nvSpPr>
        <p:spPr>
          <a:xfrm rot="-5400000">
            <a:off x="-1626033" y="5526864"/>
            <a:ext cx="4672277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 spc="1926">
                <a:solidFill>
                  <a:srgbClr val="A6A6A6"/>
                </a:solidFill>
                <a:latin typeface="HK Grotesk Bold"/>
              </a:rPr>
              <a:t>CONTENIDO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1822327"/>
            <a:ext cx="7544283" cy="1162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19"/>
              </a:lnSpc>
              <a:spcBef>
                <a:spcPct val="0"/>
              </a:spcBef>
            </a:pPr>
            <a:r>
              <a:rPr lang="en-US" sz="2228">
                <a:solidFill>
                  <a:srgbClr val="A6A6A6"/>
                </a:solidFill>
                <a:latin typeface="HK Grotesk Bold"/>
              </a:rPr>
              <a:t>Herramienta de estilo rápida, flexible y confiable para tus archivos HTML, componentes JavaScript y otros plantillas. Funciona escaneando todas tus plantillas</a:t>
            </a:r>
          </a:p>
        </p:txBody>
      </p:sp>
      <p:sp>
        <p:nvSpPr>
          <p:cNvPr id="8" name="TextBox 8"/>
          <p:cNvSpPr txBox="1"/>
          <p:nvPr/>
        </p:nvSpPr>
        <p:spPr>
          <a:xfrm rot="-5400000">
            <a:off x="5679734" y="5299770"/>
            <a:ext cx="509344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spc="904">
                <a:solidFill>
                  <a:srgbClr val="A6A6A6"/>
                </a:solidFill>
                <a:latin typeface="HK Grotesk Bold"/>
              </a:rPr>
              <a:t>TAILWIND CSS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820102" y="9464838"/>
            <a:ext cx="878396" cy="44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42"/>
              </a:lnSpc>
              <a:spcBef>
                <a:spcPct val="0"/>
              </a:spcBef>
            </a:pPr>
            <a:r>
              <a:rPr lang="en-US" sz="2724">
                <a:solidFill>
                  <a:srgbClr val="E65C85"/>
                </a:solidFill>
                <a:latin typeface="TT Chocolates Bold"/>
              </a:rPr>
              <a:t>2024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820102" y="300464"/>
            <a:ext cx="101084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38B6FF"/>
                </a:solidFill>
                <a:latin typeface="Open Sans"/>
              </a:rPr>
              <a:t>SEAES</a:t>
            </a:r>
          </a:p>
        </p:txBody>
      </p:sp>
    </p:spTree>
  </p:cSld>
  <p:clrMapOvr>
    <a:masterClrMapping/>
  </p:clrMapOvr>
  <p:transition spd="med">
    <p:cover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996" b="-13559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AutoShape 3"/>
          <p:cNvSpPr/>
          <p:nvPr/>
        </p:nvSpPr>
        <p:spPr>
          <a:xfrm>
            <a:off x="1028700" y="1745125"/>
            <a:ext cx="16230600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>
            <a:off x="379804" y="2373082"/>
            <a:ext cx="9786184" cy="3858685"/>
          </a:xfrm>
          <a:custGeom>
            <a:avLst/>
            <a:gdLst/>
            <a:ahLst/>
            <a:cxnLst/>
            <a:rect l="l" t="t" r="r" b="b"/>
            <a:pathLst>
              <a:path w="9786184" h="3858685">
                <a:moveTo>
                  <a:pt x="0" y="0"/>
                </a:moveTo>
                <a:lnTo>
                  <a:pt x="9786184" y="0"/>
                </a:lnTo>
                <a:lnTo>
                  <a:pt x="9786184" y="3858685"/>
                </a:lnTo>
                <a:lnTo>
                  <a:pt x="0" y="38586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2698" b="-16766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>
            <a:off x="11097998" y="2966019"/>
            <a:ext cx="7190002" cy="6292281"/>
          </a:xfrm>
          <a:custGeom>
            <a:avLst/>
            <a:gdLst/>
            <a:ahLst/>
            <a:cxnLst/>
            <a:rect l="l" t="t" r="r" b="b"/>
            <a:pathLst>
              <a:path w="7190002" h="6292281">
                <a:moveTo>
                  <a:pt x="0" y="0"/>
                </a:moveTo>
                <a:lnTo>
                  <a:pt x="7190002" y="0"/>
                </a:lnTo>
                <a:lnTo>
                  <a:pt x="7190002" y="6292281"/>
                </a:lnTo>
                <a:lnTo>
                  <a:pt x="0" y="62922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TextBox 6"/>
          <p:cNvSpPr txBox="1"/>
          <p:nvPr/>
        </p:nvSpPr>
        <p:spPr>
          <a:xfrm>
            <a:off x="16820102" y="9464838"/>
            <a:ext cx="878396" cy="44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42"/>
              </a:lnSpc>
              <a:spcBef>
                <a:spcPct val="0"/>
              </a:spcBef>
            </a:pPr>
            <a:r>
              <a:rPr lang="en-US" sz="2724">
                <a:solidFill>
                  <a:srgbClr val="E65C85"/>
                </a:solidFill>
                <a:latin typeface="TT Chocolates Bold"/>
              </a:rPr>
              <a:t>2024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68788"/>
            <a:ext cx="10902893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A6A6A6"/>
                </a:solidFill>
                <a:latin typeface="Poppins Bold"/>
              </a:rPr>
              <a:t>DESARROLLO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79804" y="9425151"/>
            <a:ext cx="101084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38B6FF"/>
                </a:solidFill>
                <a:latin typeface="Open Sans"/>
              </a:rPr>
              <a:t>SEAES</a:t>
            </a:r>
          </a:p>
        </p:txBody>
      </p:sp>
    </p:spTree>
  </p:cSld>
  <p:clrMapOvr>
    <a:masterClrMapping/>
  </p:clrMapOvr>
  <p:transition spd="med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321183" y="10287000"/>
            <a:ext cx="64922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3" name="AutoShape 3"/>
          <p:cNvSpPr/>
          <p:nvPr/>
        </p:nvSpPr>
        <p:spPr>
          <a:xfrm>
            <a:off x="1209418" y="2041585"/>
            <a:ext cx="9296600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grpSp>
        <p:nvGrpSpPr>
          <p:cNvPr id="4" name="Group 4"/>
          <p:cNvGrpSpPr/>
          <p:nvPr/>
        </p:nvGrpSpPr>
        <p:grpSpPr>
          <a:xfrm rot="-5400000">
            <a:off x="-5159080" y="4671986"/>
            <a:ext cx="10546761" cy="943029"/>
            <a:chOff x="0" y="0"/>
            <a:chExt cx="3779721" cy="3379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79721" cy="337960"/>
            </a:xfrm>
            <a:custGeom>
              <a:avLst/>
              <a:gdLst/>
              <a:ahLst/>
              <a:cxnLst/>
              <a:rect l="l" t="t" r="r" b="b"/>
              <a:pathLst>
                <a:path w="3779721" h="337960">
                  <a:moveTo>
                    <a:pt x="0" y="0"/>
                  </a:moveTo>
                  <a:lnTo>
                    <a:pt x="3779721" y="0"/>
                  </a:lnTo>
                  <a:lnTo>
                    <a:pt x="3779721" y="337960"/>
                  </a:lnTo>
                  <a:lnTo>
                    <a:pt x="0" y="337960"/>
                  </a:lnTo>
                  <a:close/>
                </a:path>
              </a:pathLst>
            </a:custGeom>
            <a:gradFill rotWithShape="1">
              <a:gsLst>
                <a:gs pos="0">
                  <a:srgbClr val="501BA4">
                    <a:alpha val="100000"/>
                  </a:srgbClr>
                </a:gs>
                <a:gs pos="100000">
                  <a:srgbClr val="F83EA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23825"/>
              <a:ext cx="3779721" cy="461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2493915" y="6508712"/>
            <a:ext cx="9862544" cy="3700395"/>
          </a:xfrm>
          <a:custGeom>
            <a:avLst/>
            <a:gdLst/>
            <a:ahLst/>
            <a:cxnLst/>
            <a:rect l="l" t="t" r="r" b="b"/>
            <a:pathLst>
              <a:path w="9862544" h="3700395">
                <a:moveTo>
                  <a:pt x="0" y="0"/>
                </a:moveTo>
                <a:lnTo>
                  <a:pt x="9862544" y="0"/>
                </a:lnTo>
                <a:lnTo>
                  <a:pt x="9862544" y="3700396"/>
                </a:lnTo>
                <a:lnTo>
                  <a:pt x="0" y="37003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0" b="-880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Freeform 8"/>
          <p:cNvSpPr/>
          <p:nvPr/>
        </p:nvSpPr>
        <p:spPr>
          <a:xfrm>
            <a:off x="8008131" y="2418878"/>
            <a:ext cx="9655075" cy="3594152"/>
          </a:xfrm>
          <a:custGeom>
            <a:avLst/>
            <a:gdLst/>
            <a:ahLst/>
            <a:cxnLst/>
            <a:rect l="l" t="t" r="r" b="b"/>
            <a:pathLst>
              <a:path w="9655075" h="3594152">
                <a:moveTo>
                  <a:pt x="0" y="0"/>
                </a:moveTo>
                <a:lnTo>
                  <a:pt x="9655075" y="0"/>
                </a:lnTo>
                <a:lnTo>
                  <a:pt x="9655075" y="3594152"/>
                </a:lnTo>
                <a:lnTo>
                  <a:pt x="0" y="35941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83" b="-1583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9"/>
          <p:cNvSpPr/>
          <p:nvPr/>
        </p:nvSpPr>
        <p:spPr>
          <a:xfrm>
            <a:off x="1028700" y="2217598"/>
            <a:ext cx="5544541" cy="4595742"/>
          </a:xfrm>
          <a:custGeom>
            <a:avLst/>
            <a:gdLst/>
            <a:ahLst/>
            <a:cxnLst/>
            <a:rect l="l" t="t" r="r" b="b"/>
            <a:pathLst>
              <a:path w="5544541" h="4595742">
                <a:moveTo>
                  <a:pt x="0" y="0"/>
                </a:moveTo>
                <a:lnTo>
                  <a:pt x="5544541" y="0"/>
                </a:lnTo>
                <a:lnTo>
                  <a:pt x="5544541" y="4595743"/>
                </a:lnTo>
                <a:lnTo>
                  <a:pt x="0" y="45957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TextBox 10"/>
          <p:cNvSpPr txBox="1"/>
          <p:nvPr/>
        </p:nvSpPr>
        <p:spPr>
          <a:xfrm>
            <a:off x="1209418" y="443518"/>
            <a:ext cx="11352500" cy="1289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06"/>
              </a:lnSpc>
            </a:pPr>
            <a:r>
              <a:rPr lang="en-US" sz="8552" spc="1967">
                <a:solidFill>
                  <a:srgbClr val="A6A6A6"/>
                </a:solidFill>
                <a:latin typeface="HK Grotesk Bold"/>
              </a:rPr>
              <a:t>DESARROLLO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211227" y="9760290"/>
            <a:ext cx="1155003" cy="448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5"/>
              </a:lnSpc>
            </a:pPr>
            <a:r>
              <a:rPr lang="en-US" sz="2799">
                <a:solidFill>
                  <a:srgbClr val="FFFFFF"/>
                </a:solidFill>
                <a:latin typeface="Telegraf"/>
              </a:rPr>
              <a:t> </a:t>
            </a:r>
            <a:r>
              <a:rPr lang="en-US" sz="2799">
                <a:solidFill>
                  <a:srgbClr val="E65C85"/>
                </a:solidFill>
                <a:latin typeface="Telegraf"/>
              </a:rPr>
              <a:t>2024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425187" y="814459"/>
            <a:ext cx="12307960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A6A6A6"/>
                </a:solidFill>
                <a:latin typeface="HK Grotesk"/>
              </a:rPr>
              <a:t>UTILIZACION DE GITHUB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0343" y="9517656"/>
            <a:ext cx="101084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38B6FF"/>
                </a:solidFill>
                <a:latin typeface="Open Sans"/>
              </a:rPr>
              <a:t>SEAES</a:t>
            </a:r>
          </a:p>
        </p:txBody>
      </p:sp>
    </p:spTree>
  </p:cSld>
  <p:clrMapOvr>
    <a:masterClrMapping/>
  </p:clrMapOvr>
  <p:transition spd="med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51464" y="9272588"/>
            <a:ext cx="15185073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 rot="-5400000">
            <a:off x="-5159080" y="4671986"/>
            <a:ext cx="10546761" cy="943029"/>
            <a:chOff x="0" y="0"/>
            <a:chExt cx="3779721" cy="3379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79721" cy="337960"/>
            </a:xfrm>
            <a:custGeom>
              <a:avLst/>
              <a:gdLst/>
              <a:ahLst/>
              <a:cxnLst/>
              <a:rect l="l" t="t" r="r" b="b"/>
              <a:pathLst>
                <a:path w="3779721" h="337960">
                  <a:moveTo>
                    <a:pt x="0" y="0"/>
                  </a:moveTo>
                  <a:lnTo>
                    <a:pt x="3779721" y="0"/>
                  </a:lnTo>
                  <a:lnTo>
                    <a:pt x="3779721" y="337960"/>
                  </a:lnTo>
                  <a:lnTo>
                    <a:pt x="0" y="337960"/>
                  </a:lnTo>
                  <a:close/>
                </a:path>
              </a:pathLst>
            </a:custGeom>
            <a:gradFill rotWithShape="1">
              <a:gsLst>
                <a:gs pos="0">
                  <a:srgbClr val="501BA4">
                    <a:alpha val="100000"/>
                  </a:srgbClr>
                </a:gs>
                <a:gs pos="100000">
                  <a:srgbClr val="F83EA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23825"/>
              <a:ext cx="3779721" cy="461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2584710" y="2134708"/>
            <a:ext cx="5870001" cy="5859328"/>
          </a:xfrm>
          <a:custGeom>
            <a:avLst/>
            <a:gdLst/>
            <a:ahLst/>
            <a:cxnLst/>
            <a:rect l="l" t="t" r="r" b="b"/>
            <a:pathLst>
              <a:path w="5870001" h="5859328">
                <a:moveTo>
                  <a:pt x="0" y="0"/>
                </a:moveTo>
                <a:lnTo>
                  <a:pt x="5870001" y="0"/>
                </a:lnTo>
                <a:lnTo>
                  <a:pt x="5870001" y="5859328"/>
                </a:lnTo>
                <a:lnTo>
                  <a:pt x="0" y="5859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>
            <a:off x="1028700" y="1795921"/>
            <a:ext cx="11117860" cy="6971454"/>
          </a:xfrm>
          <a:custGeom>
            <a:avLst/>
            <a:gdLst/>
            <a:ahLst/>
            <a:cxnLst/>
            <a:rect l="l" t="t" r="r" b="b"/>
            <a:pathLst>
              <a:path w="11117860" h="6971454">
                <a:moveTo>
                  <a:pt x="0" y="0"/>
                </a:moveTo>
                <a:lnTo>
                  <a:pt x="11117860" y="0"/>
                </a:lnTo>
                <a:lnTo>
                  <a:pt x="11117860" y="6971454"/>
                </a:lnTo>
                <a:lnTo>
                  <a:pt x="0" y="69714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3" r="-173" b="-2137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Freeform 8"/>
          <p:cNvSpPr/>
          <p:nvPr/>
        </p:nvSpPr>
        <p:spPr>
          <a:xfrm>
            <a:off x="585814" y="1482305"/>
            <a:ext cx="4983632" cy="1304805"/>
          </a:xfrm>
          <a:custGeom>
            <a:avLst/>
            <a:gdLst/>
            <a:ahLst/>
            <a:cxnLst/>
            <a:rect l="l" t="t" r="r" b="b"/>
            <a:pathLst>
              <a:path w="4983632" h="1304805">
                <a:moveTo>
                  <a:pt x="0" y="0"/>
                </a:moveTo>
                <a:lnTo>
                  <a:pt x="4983632" y="0"/>
                </a:lnTo>
                <a:lnTo>
                  <a:pt x="4983632" y="1304806"/>
                </a:lnTo>
                <a:lnTo>
                  <a:pt x="0" y="13048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TextBox 9"/>
          <p:cNvSpPr txBox="1"/>
          <p:nvPr/>
        </p:nvSpPr>
        <p:spPr>
          <a:xfrm>
            <a:off x="16424490" y="9456463"/>
            <a:ext cx="1342607" cy="419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42"/>
              </a:lnSpc>
            </a:pPr>
            <a:r>
              <a:rPr lang="en-US" sz="2600">
                <a:solidFill>
                  <a:srgbClr val="E65C85"/>
                </a:solidFill>
                <a:latin typeface="Telegraf"/>
              </a:rPr>
              <a:t>2024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6828" y="352009"/>
            <a:ext cx="10179170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A6A6A6"/>
                </a:solidFill>
                <a:latin typeface="HK Grotesk Bold"/>
              </a:rPr>
              <a:t>RESULTADOS  PRELIMINARES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6828" y="9427888"/>
            <a:ext cx="101084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38B6FF"/>
                </a:solidFill>
                <a:latin typeface="Open Sans"/>
              </a:rPr>
              <a:t>SEAES</a:t>
            </a:r>
          </a:p>
        </p:txBody>
      </p:sp>
    </p:spTree>
  </p:cSld>
  <p:clrMapOvr>
    <a:masterClrMapping/>
  </p:clrMapOvr>
  <p:transition spd="med">
    <p:cover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305193"/>
            <a:ext cx="15828257" cy="6793429"/>
          </a:xfrm>
          <a:custGeom>
            <a:avLst/>
            <a:gdLst/>
            <a:ahLst/>
            <a:cxnLst/>
            <a:rect l="l" t="t" r="r" b="b"/>
            <a:pathLst>
              <a:path w="15828257" h="6793429">
                <a:moveTo>
                  <a:pt x="0" y="0"/>
                </a:moveTo>
                <a:lnTo>
                  <a:pt x="15828257" y="0"/>
                </a:lnTo>
                <a:lnTo>
                  <a:pt x="15828257" y="6793430"/>
                </a:lnTo>
                <a:lnTo>
                  <a:pt x="0" y="6793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TextBox 3"/>
          <p:cNvSpPr txBox="1"/>
          <p:nvPr/>
        </p:nvSpPr>
        <p:spPr>
          <a:xfrm>
            <a:off x="16525260" y="9191625"/>
            <a:ext cx="97405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B464B"/>
                </a:solidFill>
                <a:latin typeface="HK Grotesk"/>
              </a:rPr>
              <a:t>2024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7825" y="9458008"/>
            <a:ext cx="101084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38B6FF"/>
                </a:solidFill>
                <a:latin typeface="Open Sans"/>
              </a:rPr>
              <a:t>SEAES</a:t>
            </a:r>
          </a:p>
        </p:txBody>
      </p:sp>
    </p:spTree>
  </p:cSld>
  <p:clrMapOvr>
    <a:masterClrMapping/>
  </p:clrMapOvr>
  <p:transition spd="med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321183" y="10287000"/>
            <a:ext cx="64922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3" name="AutoShape 3"/>
          <p:cNvSpPr/>
          <p:nvPr/>
        </p:nvSpPr>
        <p:spPr>
          <a:xfrm>
            <a:off x="1321183" y="9244012"/>
            <a:ext cx="9296600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grpSp>
        <p:nvGrpSpPr>
          <p:cNvPr id="4" name="Group 4"/>
          <p:cNvGrpSpPr/>
          <p:nvPr/>
        </p:nvGrpSpPr>
        <p:grpSpPr>
          <a:xfrm rot="-5400000">
            <a:off x="-5159080" y="4671986"/>
            <a:ext cx="10546761" cy="943029"/>
            <a:chOff x="0" y="0"/>
            <a:chExt cx="3779721" cy="3379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79721" cy="337960"/>
            </a:xfrm>
            <a:custGeom>
              <a:avLst/>
              <a:gdLst/>
              <a:ahLst/>
              <a:cxnLst/>
              <a:rect l="l" t="t" r="r" b="b"/>
              <a:pathLst>
                <a:path w="3779721" h="337960">
                  <a:moveTo>
                    <a:pt x="0" y="0"/>
                  </a:moveTo>
                  <a:lnTo>
                    <a:pt x="3779721" y="0"/>
                  </a:lnTo>
                  <a:lnTo>
                    <a:pt x="3779721" y="337960"/>
                  </a:lnTo>
                  <a:lnTo>
                    <a:pt x="0" y="337960"/>
                  </a:lnTo>
                  <a:close/>
                </a:path>
              </a:pathLst>
            </a:custGeom>
            <a:gradFill rotWithShape="1">
              <a:gsLst>
                <a:gs pos="0">
                  <a:srgbClr val="501BA4">
                    <a:alpha val="100000"/>
                  </a:srgbClr>
                </a:gs>
                <a:gs pos="100000">
                  <a:srgbClr val="F83EA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23825"/>
              <a:ext cx="3779721" cy="461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894781" y="724674"/>
            <a:ext cx="16865061" cy="7814578"/>
          </a:xfrm>
          <a:custGeom>
            <a:avLst/>
            <a:gdLst/>
            <a:ahLst/>
            <a:cxnLst/>
            <a:rect l="l" t="t" r="r" b="b"/>
            <a:pathLst>
              <a:path w="16865061" h="7814578">
                <a:moveTo>
                  <a:pt x="0" y="0"/>
                </a:moveTo>
                <a:lnTo>
                  <a:pt x="16865061" y="0"/>
                </a:lnTo>
                <a:lnTo>
                  <a:pt x="16865061" y="7814578"/>
                </a:lnTo>
                <a:lnTo>
                  <a:pt x="0" y="78145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11" b="-1111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TextBox 8"/>
          <p:cNvSpPr txBox="1"/>
          <p:nvPr/>
        </p:nvSpPr>
        <p:spPr>
          <a:xfrm>
            <a:off x="16525260" y="9191625"/>
            <a:ext cx="97405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B464B"/>
                </a:solidFill>
                <a:latin typeface="HK Grotesk"/>
              </a:rPr>
              <a:t>2024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3280" y="9502775"/>
            <a:ext cx="101084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38B6FF"/>
                </a:solidFill>
                <a:latin typeface="Open Sans"/>
              </a:rPr>
              <a:t>SEAES</a:t>
            </a:r>
          </a:p>
        </p:txBody>
      </p:sp>
    </p:spTree>
  </p:cSld>
  <p:clrMapOvr>
    <a:masterClrMapping/>
  </p:clrMapOvr>
  <p:transition spd="med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4889" y="1708735"/>
            <a:ext cx="16684411" cy="7061604"/>
          </a:xfrm>
          <a:custGeom>
            <a:avLst/>
            <a:gdLst/>
            <a:ahLst/>
            <a:cxnLst/>
            <a:rect l="l" t="t" r="r" b="b"/>
            <a:pathLst>
              <a:path w="16684411" h="7061604">
                <a:moveTo>
                  <a:pt x="0" y="0"/>
                </a:moveTo>
                <a:lnTo>
                  <a:pt x="16684411" y="0"/>
                </a:lnTo>
                <a:lnTo>
                  <a:pt x="16684411" y="7061604"/>
                </a:lnTo>
                <a:lnTo>
                  <a:pt x="0" y="7061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TextBox 3"/>
          <p:cNvSpPr txBox="1"/>
          <p:nvPr/>
        </p:nvSpPr>
        <p:spPr>
          <a:xfrm>
            <a:off x="16525260" y="9191625"/>
            <a:ext cx="97405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B464B"/>
                </a:solidFill>
                <a:latin typeface="HK Grotesk"/>
              </a:rPr>
              <a:t>2024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74889" y="9290685"/>
            <a:ext cx="101084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38B6FF"/>
                </a:solidFill>
                <a:latin typeface="Open Sans"/>
              </a:rPr>
              <a:t>SEAES</a:t>
            </a:r>
          </a:p>
        </p:txBody>
      </p:sp>
    </p:spTree>
  </p:cSld>
  <p:clrMapOvr>
    <a:masterClrMapping/>
  </p:clrMapOvr>
  <p:transition spd="med">
    <p:cover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079393" y="3673764"/>
            <a:ext cx="6435764" cy="0"/>
          </a:xfrm>
          <a:prstGeom prst="line">
            <a:avLst/>
          </a:prstGeom>
          <a:ln w="28575" cap="flat">
            <a:solidFill>
              <a:srgbClr val="E6950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3" name="AutoShape 3"/>
          <p:cNvSpPr/>
          <p:nvPr/>
        </p:nvSpPr>
        <p:spPr>
          <a:xfrm>
            <a:off x="8963648" y="3673764"/>
            <a:ext cx="798095" cy="0"/>
          </a:xfrm>
          <a:prstGeom prst="line">
            <a:avLst/>
          </a:prstGeom>
          <a:ln w="28575" cap="flat">
            <a:solidFill>
              <a:srgbClr val="E6950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4" name="AutoShape 4"/>
          <p:cNvSpPr/>
          <p:nvPr/>
        </p:nvSpPr>
        <p:spPr>
          <a:xfrm>
            <a:off x="10079393" y="4469130"/>
            <a:ext cx="6435764" cy="0"/>
          </a:xfrm>
          <a:prstGeom prst="line">
            <a:avLst/>
          </a:prstGeom>
          <a:ln w="28575" cap="flat">
            <a:solidFill>
              <a:srgbClr val="E6950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5" name="AutoShape 5"/>
          <p:cNvSpPr/>
          <p:nvPr/>
        </p:nvSpPr>
        <p:spPr>
          <a:xfrm>
            <a:off x="8963648" y="4469130"/>
            <a:ext cx="798095" cy="0"/>
          </a:xfrm>
          <a:prstGeom prst="line">
            <a:avLst/>
          </a:prstGeom>
          <a:ln w="28575" cap="flat">
            <a:solidFill>
              <a:srgbClr val="E6950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6" name="AutoShape 6"/>
          <p:cNvSpPr/>
          <p:nvPr/>
        </p:nvSpPr>
        <p:spPr>
          <a:xfrm>
            <a:off x="10079393" y="5264150"/>
            <a:ext cx="6435764" cy="0"/>
          </a:xfrm>
          <a:prstGeom prst="line">
            <a:avLst/>
          </a:prstGeom>
          <a:ln w="28575" cap="flat">
            <a:solidFill>
              <a:srgbClr val="E6950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7" name="AutoShape 7"/>
          <p:cNvSpPr/>
          <p:nvPr/>
        </p:nvSpPr>
        <p:spPr>
          <a:xfrm>
            <a:off x="8963648" y="5264150"/>
            <a:ext cx="798095" cy="0"/>
          </a:xfrm>
          <a:prstGeom prst="line">
            <a:avLst/>
          </a:prstGeom>
          <a:ln w="28575" cap="flat">
            <a:solidFill>
              <a:srgbClr val="E6950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8" name="AutoShape 8"/>
          <p:cNvSpPr/>
          <p:nvPr/>
        </p:nvSpPr>
        <p:spPr>
          <a:xfrm>
            <a:off x="10079393" y="6059170"/>
            <a:ext cx="6435764" cy="0"/>
          </a:xfrm>
          <a:prstGeom prst="line">
            <a:avLst/>
          </a:prstGeom>
          <a:ln w="28575" cap="flat">
            <a:solidFill>
              <a:srgbClr val="E6950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9" name="AutoShape 9"/>
          <p:cNvSpPr/>
          <p:nvPr/>
        </p:nvSpPr>
        <p:spPr>
          <a:xfrm>
            <a:off x="8963648" y="6059170"/>
            <a:ext cx="798095" cy="0"/>
          </a:xfrm>
          <a:prstGeom prst="line">
            <a:avLst/>
          </a:prstGeom>
          <a:ln w="28575" cap="flat">
            <a:solidFill>
              <a:srgbClr val="E6950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10" name="AutoShape 10"/>
          <p:cNvSpPr/>
          <p:nvPr/>
        </p:nvSpPr>
        <p:spPr>
          <a:xfrm>
            <a:off x="10079393" y="6854190"/>
            <a:ext cx="6435764" cy="0"/>
          </a:xfrm>
          <a:prstGeom prst="line">
            <a:avLst/>
          </a:prstGeom>
          <a:ln w="28575" cap="flat">
            <a:solidFill>
              <a:srgbClr val="E6950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11" name="AutoShape 11"/>
          <p:cNvSpPr/>
          <p:nvPr/>
        </p:nvSpPr>
        <p:spPr>
          <a:xfrm>
            <a:off x="8963648" y="6854190"/>
            <a:ext cx="798095" cy="0"/>
          </a:xfrm>
          <a:prstGeom prst="line">
            <a:avLst/>
          </a:prstGeom>
          <a:ln w="28575" cap="flat">
            <a:solidFill>
              <a:srgbClr val="E6950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12" name="AutoShape 12"/>
          <p:cNvSpPr/>
          <p:nvPr/>
        </p:nvSpPr>
        <p:spPr>
          <a:xfrm>
            <a:off x="10079393" y="7649210"/>
            <a:ext cx="6435764" cy="0"/>
          </a:xfrm>
          <a:prstGeom prst="line">
            <a:avLst/>
          </a:prstGeom>
          <a:ln w="28575" cap="flat">
            <a:solidFill>
              <a:srgbClr val="E6950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13" name="AutoShape 13"/>
          <p:cNvSpPr/>
          <p:nvPr/>
        </p:nvSpPr>
        <p:spPr>
          <a:xfrm>
            <a:off x="8963648" y="7649210"/>
            <a:ext cx="798095" cy="0"/>
          </a:xfrm>
          <a:prstGeom prst="line">
            <a:avLst/>
          </a:prstGeom>
          <a:ln w="28575" cap="flat">
            <a:solidFill>
              <a:srgbClr val="E6950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14" name="AutoShape 14"/>
          <p:cNvSpPr/>
          <p:nvPr/>
        </p:nvSpPr>
        <p:spPr>
          <a:xfrm>
            <a:off x="10079393" y="9239250"/>
            <a:ext cx="6435764" cy="0"/>
          </a:xfrm>
          <a:prstGeom prst="line">
            <a:avLst/>
          </a:prstGeom>
          <a:ln w="28575" cap="flat">
            <a:solidFill>
              <a:srgbClr val="E6950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15" name="AutoShape 15"/>
          <p:cNvSpPr/>
          <p:nvPr/>
        </p:nvSpPr>
        <p:spPr>
          <a:xfrm>
            <a:off x="8963648" y="9239250"/>
            <a:ext cx="798095" cy="0"/>
          </a:xfrm>
          <a:prstGeom prst="line">
            <a:avLst/>
          </a:prstGeom>
          <a:ln w="28575" cap="flat">
            <a:solidFill>
              <a:srgbClr val="E6950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16" name="AutoShape 16"/>
          <p:cNvSpPr/>
          <p:nvPr/>
        </p:nvSpPr>
        <p:spPr>
          <a:xfrm>
            <a:off x="10079393" y="8472805"/>
            <a:ext cx="6435764" cy="0"/>
          </a:xfrm>
          <a:prstGeom prst="line">
            <a:avLst/>
          </a:prstGeom>
          <a:ln w="28575" cap="flat">
            <a:solidFill>
              <a:srgbClr val="E6950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17" name="AutoShape 17"/>
          <p:cNvSpPr/>
          <p:nvPr/>
        </p:nvSpPr>
        <p:spPr>
          <a:xfrm>
            <a:off x="8963648" y="8444230"/>
            <a:ext cx="798095" cy="0"/>
          </a:xfrm>
          <a:prstGeom prst="line">
            <a:avLst/>
          </a:prstGeom>
          <a:ln w="28575" cap="flat">
            <a:solidFill>
              <a:srgbClr val="E6950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grpSp>
        <p:nvGrpSpPr>
          <p:cNvPr id="18" name="Group 18"/>
          <p:cNvGrpSpPr/>
          <p:nvPr/>
        </p:nvGrpSpPr>
        <p:grpSpPr>
          <a:xfrm rot="-10800000">
            <a:off x="-1148253" y="-54701"/>
            <a:ext cx="8649323" cy="10341701"/>
            <a:chOff x="0" y="0"/>
            <a:chExt cx="8603361" cy="10286746"/>
          </a:xfrm>
        </p:grpSpPr>
        <p:sp>
          <p:nvSpPr>
            <p:cNvPr id="19" name="Freeform 19"/>
            <p:cNvSpPr/>
            <p:nvPr/>
          </p:nvSpPr>
          <p:spPr>
            <a:xfrm flipV="1"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35433"/>
                  </a:moveTo>
                  <a:cubicBezTo>
                    <a:pt x="8606155" y="2286"/>
                    <a:pt x="8595487" y="0"/>
                    <a:pt x="8567674" y="0"/>
                  </a:cubicBezTo>
                  <a:cubicBezTo>
                    <a:pt x="5713095" y="635"/>
                    <a:pt x="2858643" y="635"/>
                    <a:pt x="4064" y="635"/>
                  </a:cubicBezTo>
                  <a:cubicBezTo>
                    <a:pt x="0" y="14477"/>
                    <a:pt x="6350" y="27051"/>
                    <a:pt x="9271" y="39877"/>
                  </a:cubicBezTo>
                  <a:cubicBezTo>
                    <a:pt x="134747" y="601472"/>
                    <a:pt x="260350" y="1162939"/>
                    <a:pt x="386207" y="1724406"/>
                  </a:cubicBezTo>
                  <a:cubicBezTo>
                    <a:pt x="565658" y="2524887"/>
                    <a:pt x="745490" y="3325240"/>
                    <a:pt x="924814" y="4125722"/>
                  </a:cubicBezTo>
                  <a:cubicBezTo>
                    <a:pt x="1146302" y="5114290"/>
                    <a:pt x="1367282" y="6102858"/>
                    <a:pt x="1588643" y="7091299"/>
                  </a:cubicBezTo>
                  <a:cubicBezTo>
                    <a:pt x="1813560" y="8095488"/>
                    <a:pt x="2038604" y="9099550"/>
                    <a:pt x="2264156" y="10103612"/>
                  </a:cubicBezTo>
                  <a:cubicBezTo>
                    <a:pt x="2277872" y="10164699"/>
                    <a:pt x="2286635" y="10227183"/>
                    <a:pt x="2308860" y="10286238"/>
                  </a:cubicBezTo>
                  <a:cubicBezTo>
                    <a:pt x="4395216" y="10286238"/>
                    <a:pt x="6481572" y="10286238"/>
                    <a:pt x="8567928" y="10286873"/>
                  </a:cubicBezTo>
                  <a:cubicBezTo>
                    <a:pt x="8596249" y="10286873"/>
                    <a:pt x="8605901" y="10283444"/>
                    <a:pt x="8605901" y="10251059"/>
                  </a:cubicBezTo>
                  <a:cubicBezTo>
                    <a:pt x="8605139" y="6845808"/>
                    <a:pt x="8605139" y="3440557"/>
                    <a:pt x="8606155" y="35433"/>
                  </a:cubicBezTo>
                  <a:close/>
                </a:path>
              </a:pathLst>
            </a:custGeom>
            <a:blipFill>
              <a:blip r:embed="rId2"/>
              <a:stretch>
                <a:fillRect t="-12726" b="-12726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963648" y="908397"/>
            <a:ext cx="8890288" cy="1607185"/>
            <a:chOff x="0" y="0"/>
            <a:chExt cx="11853717" cy="2142913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66675"/>
              <a:ext cx="11853717" cy="1527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640"/>
                </a:lnSpc>
                <a:spcBef>
                  <a:spcPct val="0"/>
                </a:spcBef>
              </a:pPr>
              <a:r>
                <a:rPr lang="en-US" sz="7200">
                  <a:solidFill>
                    <a:srgbClr val="5CE1E6"/>
                  </a:solidFill>
                  <a:latin typeface="Poppins"/>
                </a:rPr>
                <a:t>CONTENIDO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554692"/>
              <a:ext cx="11853717" cy="57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42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208954" y="3778885"/>
            <a:ext cx="6714356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HK Grotesk"/>
              </a:rPr>
              <a:t>Propuesta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963648" y="3778885"/>
            <a:ext cx="774988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HK Grotesk Semi-Bold"/>
              </a:rPr>
              <a:t>03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8963648" y="6230620"/>
            <a:ext cx="6968703" cy="480695"/>
            <a:chOff x="0" y="0"/>
            <a:chExt cx="9291604" cy="640927"/>
          </a:xfrm>
        </p:grpSpPr>
        <p:sp>
          <p:nvSpPr>
            <p:cNvPr id="26" name="TextBox 26"/>
            <p:cNvSpPr txBox="1"/>
            <p:nvPr/>
          </p:nvSpPr>
          <p:spPr>
            <a:xfrm>
              <a:off x="1660407" y="-66675"/>
              <a:ext cx="7631197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HK Grotesk Medium"/>
                </a:rPr>
                <a:t>Bocetos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66675"/>
              <a:ext cx="1033317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HK Grotesk Semi-Bold"/>
                </a:rPr>
                <a:t>06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8963648" y="4640580"/>
            <a:ext cx="6968703" cy="480695"/>
            <a:chOff x="0" y="0"/>
            <a:chExt cx="9291604" cy="640927"/>
          </a:xfrm>
        </p:grpSpPr>
        <p:sp>
          <p:nvSpPr>
            <p:cNvPr id="29" name="TextBox 29"/>
            <p:cNvSpPr txBox="1"/>
            <p:nvPr/>
          </p:nvSpPr>
          <p:spPr>
            <a:xfrm>
              <a:off x="1660407" y="-66675"/>
              <a:ext cx="7631197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HK Grotesk Medium"/>
                </a:rPr>
                <a:t>Beneficios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66675"/>
              <a:ext cx="1033317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HK Grotesk Semi-Bold"/>
                </a:rPr>
                <a:t>04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963648" y="7025640"/>
            <a:ext cx="6968703" cy="480695"/>
            <a:chOff x="0" y="0"/>
            <a:chExt cx="9291604" cy="640927"/>
          </a:xfrm>
        </p:grpSpPr>
        <p:sp>
          <p:nvSpPr>
            <p:cNvPr id="32" name="TextBox 32"/>
            <p:cNvSpPr txBox="1"/>
            <p:nvPr/>
          </p:nvSpPr>
          <p:spPr>
            <a:xfrm>
              <a:off x="1660407" y="-66675"/>
              <a:ext cx="7631197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HK Grotesk Medium"/>
                </a:rPr>
                <a:t>Entidad relacion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66675"/>
              <a:ext cx="1033317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HK Grotesk Semi-Bold"/>
                </a:rPr>
                <a:t>07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8963648" y="7820660"/>
            <a:ext cx="6968703" cy="480695"/>
            <a:chOff x="0" y="0"/>
            <a:chExt cx="9291604" cy="640927"/>
          </a:xfrm>
        </p:grpSpPr>
        <p:sp>
          <p:nvSpPr>
            <p:cNvPr id="35" name="TextBox 35"/>
            <p:cNvSpPr txBox="1"/>
            <p:nvPr/>
          </p:nvSpPr>
          <p:spPr>
            <a:xfrm>
              <a:off x="1660407" y="-66675"/>
              <a:ext cx="7631197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HK Grotesk Medium"/>
                </a:rPr>
                <a:t>Base de datos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66675"/>
              <a:ext cx="1033317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HK Grotesk Semi-Bold"/>
                </a:rPr>
                <a:t>08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8963648" y="5435600"/>
            <a:ext cx="6968703" cy="480695"/>
            <a:chOff x="0" y="0"/>
            <a:chExt cx="9291604" cy="640927"/>
          </a:xfrm>
        </p:grpSpPr>
        <p:sp>
          <p:nvSpPr>
            <p:cNvPr id="38" name="TextBox 38"/>
            <p:cNvSpPr txBox="1"/>
            <p:nvPr/>
          </p:nvSpPr>
          <p:spPr>
            <a:xfrm>
              <a:off x="1660407" y="-66675"/>
              <a:ext cx="7631197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HK Grotesk Medium"/>
                </a:rPr>
                <a:t>Planeacion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66675"/>
              <a:ext cx="1033317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HK Grotesk Semi-Bold"/>
                </a:rPr>
                <a:t>05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8963648" y="8615680"/>
            <a:ext cx="6968703" cy="480695"/>
            <a:chOff x="0" y="0"/>
            <a:chExt cx="9291604" cy="640927"/>
          </a:xfrm>
        </p:grpSpPr>
        <p:sp>
          <p:nvSpPr>
            <p:cNvPr id="41" name="TextBox 41"/>
            <p:cNvSpPr txBox="1"/>
            <p:nvPr/>
          </p:nvSpPr>
          <p:spPr>
            <a:xfrm>
              <a:off x="1660407" y="-66675"/>
              <a:ext cx="7631197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HK Grotesk Medium"/>
                </a:rPr>
                <a:t>Desarrollo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66675"/>
              <a:ext cx="1033317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HK Grotesk Semi-Bold"/>
                </a:rPr>
                <a:t>09</a:t>
              </a:r>
            </a:p>
          </p:txBody>
        </p:sp>
      </p:grpSp>
      <p:sp>
        <p:nvSpPr>
          <p:cNvPr id="43" name="AutoShape 43"/>
          <p:cNvSpPr/>
          <p:nvPr/>
        </p:nvSpPr>
        <p:spPr>
          <a:xfrm>
            <a:off x="3153037" y="7653370"/>
            <a:ext cx="5277475" cy="85725"/>
          </a:xfrm>
          <a:prstGeom prst="line">
            <a:avLst/>
          </a:prstGeom>
          <a:ln w="85725" cap="rnd">
            <a:solidFill>
              <a:srgbClr val="E6950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44" name="AutoShape 44"/>
          <p:cNvSpPr/>
          <p:nvPr/>
        </p:nvSpPr>
        <p:spPr>
          <a:xfrm rot="-4673811">
            <a:off x="3404709" y="8813165"/>
            <a:ext cx="5277475" cy="0"/>
          </a:xfrm>
          <a:prstGeom prst="line">
            <a:avLst/>
          </a:prstGeom>
          <a:ln w="85725" cap="rnd">
            <a:solidFill>
              <a:srgbClr val="00C2C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45" name="AutoShape 45"/>
          <p:cNvSpPr/>
          <p:nvPr/>
        </p:nvSpPr>
        <p:spPr>
          <a:xfrm rot="-4673811">
            <a:off x="5098274" y="-919944"/>
            <a:ext cx="5277475" cy="0"/>
          </a:xfrm>
          <a:prstGeom prst="line">
            <a:avLst/>
          </a:prstGeom>
          <a:ln w="85725" cap="rnd">
            <a:solidFill>
              <a:srgbClr val="00C2C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46" name="TextBox 46"/>
          <p:cNvSpPr txBox="1"/>
          <p:nvPr/>
        </p:nvSpPr>
        <p:spPr>
          <a:xfrm>
            <a:off x="10208954" y="9353550"/>
            <a:ext cx="3891915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HK Grotesk Bold"/>
              </a:rPr>
              <a:t>Ajustes de contenido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8631039" y="9353550"/>
            <a:ext cx="1448354" cy="53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8"/>
              </a:lnSpc>
            </a:pPr>
            <a:r>
              <a:rPr lang="en-US" sz="3213">
                <a:solidFill>
                  <a:srgbClr val="FFFFFF"/>
                </a:solidFill>
                <a:latin typeface="Open Sans"/>
              </a:rPr>
              <a:t>10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6925248" y="9360535"/>
            <a:ext cx="928688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E65C85"/>
                </a:solidFill>
                <a:latin typeface="HK Grotesk Medium"/>
              </a:rPr>
              <a:t>2024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0210892" y="2983520"/>
            <a:ext cx="6714356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HK Grotesk"/>
              </a:rPr>
              <a:t>Consecuencias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0210892" y="2354870"/>
            <a:ext cx="6714356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HK Grotesk"/>
              </a:rPr>
              <a:t>Problematica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8963648" y="3140682"/>
            <a:ext cx="774988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HK Grotesk Semi-Bold"/>
              </a:rPr>
              <a:t>02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8986756" y="2354870"/>
            <a:ext cx="774988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HK Grotesk Semi-Bold"/>
              </a:rPr>
              <a:t>01</a:t>
            </a:r>
          </a:p>
        </p:txBody>
      </p:sp>
      <p:sp>
        <p:nvSpPr>
          <p:cNvPr id="53" name="AutoShape 53"/>
          <p:cNvSpPr/>
          <p:nvPr/>
        </p:nvSpPr>
        <p:spPr>
          <a:xfrm>
            <a:off x="10079393" y="2887952"/>
            <a:ext cx="6435764" cy="0"/>
          </a:xfrm>
          <a:prstGeom prst="line">
            <a:avLst/>
          </a:prstGeom>
          <a:ln w="28575" cap="flat">
            <a:solidFill>
              <a:srgbClr val="E6950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54" name="AutoShape 54"/>
          <p:cNvSpPr/>
          <p:nvPr/>
        </p:nvSpPr>
        <p:spPr>
          <a:xfrm>
            <a:off x="10210892" y="9922193"/>
            <a:ext cx="6435764" cy="0"/>
          </a:xfrm>
          <a:prstGeom prst="line">
            <a:avLst/>
          </a:prstGeom>
          <a:ln w="28575" cap="flat">
            <a:solidFill>
              <a:srgbClr val="E6950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55" name="AutoShape 55"/>
          <p:cNvSpPr/>
          <p:nvPr/>
        </p:nvSpPr>
        <p:spPr>
          <a:xfrm flipV="1">
            <a:off x="9144345" y="9936476"/>
            <a:ext cx="591368" cy="14288"/>
          </a:xfrm>
          <a:prstGeom prst="line">
            <a:avLst/>
          </a:prstGeom>
          <a:ln w="28575" cap="flat">
            <a:solidFill>
              <a:srgbClr val="E6950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56" name="AutoShape 56"/>
          <p:cNvSpPr/>
          <p:nvPr/>
        </p:nvSpPr>
        <p:spPr>
          <a:xfrm>
            <a:off x="9066241" y="2916522"/>
            <a:ext cx="569802" cy="14287"/>
          </a:xfrm>
          <a:prstGeom prst="line">
            <a:avLst/>
          </a:prstGeom>
          <a:ln w="28575" cap="flat">
            <a:solidFill>
              <a:srgbClr val="E6950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57" name="TextBox 57"/>
          <p:cNvSpPr txBox="1"/>
          <p:nvPr/>
        </p:nvSpPr>
        <p:spPr>
          <a:xfrm>
            <a:off x="16843095" y="427067"/>
            <a:ext cx="101084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38B6FF"/>
                </a:solidFill>
                <a:latin typeface="Open Sans"/>
              </a:rPr>
              <a:t>SEAES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59560" y="2656688"/>
            <a:ext cx="12060258" cy="6440114"/>
          </a:xfrm>
          <a:custGeom>
            <a:avLst/>
            <a:gdLst/>
            <a:ahLst/>
            <a:cxnLst/>
            <a:rect l="l" t="t" r="r" b="b"/>
            <a:pathLst>
              <a:path w="12060258" h="6440114">
                <a:moveTo>
                  <a:pt x="0" y="0"/>
                </a:moveTo>
                <a:lnTo>
                  <a:pt x="12060258" y="0"/>
                </a:lnTo>
                <a:lnTo>
                  <a:pt x="12060258" y="6440114"/>
                </a:lnTo>
                <a:lnTo>
                  <a:pt x="0" y="64401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934" b="-2934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TextBox 3"/>
          <p:cNvSpPr txBox="1"/>
          <p:nvPr/>
        </p:nvSpPr>
        <p:spPr>
          <a:xfrm>
            <a:off x="3305813" y="723116"/>
            <a:ext cx="10813733" cy="1203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5E17EB"/>
                </a:solidFill>
                <a:latin typeface="HK Grotesk Bold"/>
              </a:rPr>
              <a:t>REUNIONES CONSTANTES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3568994"/>
            <a:ext cx="5904361" cy="3714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24"/>
              </a:lnSpc>
            </a:pPr>
            <a:r>
              <a:rPr lang="en-US" sz="3017">
                <a:solidFill>
                  <a:srgbClr val="A6A6A6"/>
                </a:solidFill>
                <a:latin typeface="HK Grotesk Bold"/>
              </a:rPr>
              <a:t>Las reuniones son 2 o 3 veces por semana, se ven que pendientes hay, actualizaciones  o modificaciones, ya que el equipo de maestros periodicamente tienen reuniones directamente con SEAES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858238" y="9413240"/>
            <a:ext cx="802124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EB464B"/>
                </a:solidFill>
                <a:latin typeface="HK Grotesk"/>
              </a:rPr>
              <a:t>2024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5593" y="9458008"/>
            <a:ext cx="105096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5CE1E6"/>
                </a:solidFill>
                <a:latin typeface="HK Grotesk Medium"/>
              </a:rPr>
              <a:t>SEAES</a:t>
            </a:r>
          </a:p>
        </p:txBody>
      </p:sp>
    </p:spTree>
  </p:cSld>
  <p:clrMapOvr>
    <a:masterClrMapping/>
  </p:clrMapOvr>
  <p:transition spd="med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4360" y="1028700"/>
            <a:ext cx="9807668" cy="7159742"/>
            <a:chOff x="0" y="0"/>
            <a:chExt cx="13076891" cy="9546323"/>
          </a:xfrm>
        </p:grpSpPr>
        <p:sp>
          <p:nvSpPr>
            <p:cNvPr id="3" name="TextBox 3"/>
            <p:cNvSpPr txBox="1"/>
            <p:nvPr/>
          </p:nvSpPr>
          <p:spPr>
            <a:xfrm>
              <a:off x="15809" y="1859588"/>
              <a:ext cx="9522154" cy="76867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521"/>
                </a:lnSpc>
              </a:pPr>
              <a:r>
                <a:rPr lang="en-US" sz="3432" spc="549">
                  <a:solidFill>
                    <a:srgbClr val="A6A6A6"/>
                  </a:solidFill>
                  <a:latin typeface="HK Grotesk Bold"/>
                </a:rPr>
                <a:t>Jazziel Briones Herrera</a:t>
              </a:r>
            </a:p>
            <a:p>
              <a:pPr algn="l">
                <a:lnSpc>
                  <a:spcPts val="6668"/>
                </a:lnSpc>
              </a:pPr>
              <a:r>
                <a:rPr lang="en-US" sz="3509" spc="561">
                  <a:solidFill>
                    <a:srgbClr val="A6A6A6"/>
                  </a:solidFill>
                  <a:latin typeface="HK Grotesk Bold"/>
                </a:rPr>
                <a:t>Irbin Burciaga Aviles</a:t>
              </a:r>
            </a:p>
            <a:p>
              <a:pPr algn="l">
                <a:lnSpc>
                  <a:spcPts val="6668"/>
                </a:lnSpc>
              </a:pPr>
              <a:r>
                <a:rPr lang="en-US" sz="3509" spc="561">
                  <a:solidFill>
                    <a:srgbClr val="A6A6A6"/>
                  </a:solidFill>
                  <a:latin typeface="HK Grotesk Bold"/>
                </a:rPr>
                <a:t>Jorge Garcia Vega</a:t>
              </a:r>
            </a:p>
            <a:p>
              <a:pPr algn="l">
                <a:lnSpc>
                  <a:spcPts val="6668"/>
                </a:lnSpc>
              </a:pPr>
              <a:r>
                <a:rPr lang="en-US" sz="3509" spc="561">
                  <a:solidFill>
                    <a:srgbClr val="A6A6A6"/>
                  </a:solidFill>
                  <a:latin typeface="HK Grotesk Bold"/>
                </a:rPr>
                <a:t>Trinidad Venteño Casro</a:t>
              </a:r>
            </a:p>
            <a:p>
              <a:pPr algn="l">
                <a:lnSpc>
                  <a:spcPts val="6668"/>
                </a:lnSpc>
              </a:pPr>
              <a:r>
                <a:rPr lang="en-US" sz="3509" spc="561">
                  <a:solidFill>
                    <a:srgbClr val="A6A6A6"/>
                  </a:solidFill>
                  <a:latin typeface="HK Grotesk Bold"/>
                </a:rPr>
                <a:t>Martin Castro Castro</a:t>
              </a:r>
            </a:p>
            <a:p>
              <a:pPr algn="l">
                <a:lnSpc>
                  <a:spcPts val="6668"/>
                </a:lnSpc>
              </a:pPr>
              <a:r>
                <a:rPr lang="en-US" sz="3509" spc="561">
                  <a:solidFill>
                    <a:srgbClr val="A6A6A6"/>
                  </a:solidFill>
                  <a:latin typeface="HK Grotesk Bold"/>
                </a:rPr>
                <a:t>Ricardo Gibert Toledo</a:t>
              </a:r>
            </a:p>
            <a:p>
              <a:pPr algn="l">
                <a:lnSpc>
                  <a:spcPts val="6668"/>
                </a:lnSpc>
              </a:pPr>
              <a:r>
                <a:rPr lang="en-US" sz="3509" spc="561">
                  <a:solidFill>
                    <a:srgbClr val="A6A6A6"/>
                  </a:solidFill>
                  <a:latin typeface="HK Grotesk Bold"/>
                </a:rPr>
                <a:t>Ricardo Estrada Leon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57150"/>
              <a:ext cx="13076891" cy="11440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667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-409755" y="333375"/>
            <a:ext cx="18288000" cy="149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12000">
                <a:solidFill>
                  <a:srgbClr val="EB464B"/>
                </a:solidFill>
                <a:latin typeface="HK Grotesk"/>
              </a:rPr>
              <a:t>INTEGRANTES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8655" y="9458008"/>
            <a:ext cx="101084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38B6FF"/>
                </a:solidFill>
                <a:latin typeface="Open Sans"/>
              </a:rPr>
              <a:t>SEAES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611223" y="9201150"/>
            <a:ext cx="802124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EB464B"/>
                </a:solidFill>
                <a:latin typeface="HK Grotesk"/>
              </a:rPr>
              <a:t>2024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44098" y="3785052"/>
            <a:ext cx="10043902" cy="3164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14"/>
              </a:lnSpc>
            </a:pPr>
            <a:r>
              <a:rPr lang="en-US" sz="23714">
                <a:solidFill>
                  <a:srgbClr val="EB464B"/>
                </a:solidFill>
                <a:latin typeface="HK Grotesk Bold"/>
              </a:rPr>
              <a:t>SEAES</a:t>
            </a:r>
          </a:p>
        </p:txBody>
      </p:sp>
    </p:spTree>
  </p:cSld>
  <p:clrMapOvr>
    <a:masterClrMapping/>
  </p:clrMapOvr>
  <p:transition spd="med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27213" y="8382000"/>
            <a:ext cx="15185073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 rot="-5400000">
            <a:off x="-5159080" y="4671986"/>
            <a:ext cx="10546761" cy="943029"/>
            <a:chOff x="0" y="0"/>
            <a:chExt cx="3779721" cy="3379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79721" cy="337960"/>
            </a:xfrm>
            <a:custGeom>
              <a:avLst/>
              <a:gdLst/>
              <a:ahLst/>
              <a:cxnLst/>
              <a:rect l="l" t="t" r="r" b="b"/>
              <a:pathLst>
                <a:path w="3779721" h="337960">
                  <a:moveTo>
                    <a:pt x="0" y="0"/>
                  </a:moveTo>
                  <a:lnTo>
                    <a:pt x="3779721" y="0"/>
                  </a:lnTo>
                  <a:lnTo>
                    <a:pt x="3779721" y="337960"/>
                  </a:lnTo>
                  <a:lnTo>
                    <a:pt x="0" y="337960"/>
                  </a:lnTo>
                  <a:close/>
                </a:path>
              </a:pathLst>
            </a:custGeom>
            <a:gradFill rotWithShape="1">
              <a:gsLst>
                <a:gs pos="0">
                  <a:srgbClr val="501BA4">
                    <a:alpha val="100000"/>
                  </a:srgbClr>
                </a:gs>
                <a:gs pos="100000">
                  <a:srgbClr val="F83EA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23825"/>
              <a:ext cx="3779721" cy="461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142284" y="1262461"/>
            <a:ext cx="6117016" cy="6105894"/>
          </a:xfrm>
          <a:custGeom>
            <a:avLst/>
            <a:gdLst/>
            <a:ahLst/>
            <a:cxnLst/>
            <a:rect l="l" t="t" r="r" b="b"/>
            <a:pathLst>
              <a:path w="6117016" h="6105894">
                <a:moveTo>
                  <a:pt x="0" y="0"/>
                </a:moveTo>
                <a:lnTo>
                  <a:pt x="6117016" y="0"/>
                </a:lnTo>
                <a:lnTo>
                  <a:pt x="6117016" y="6105894"/>
                </a:lnTo>
                <a:lnTo>
                  <a:pt x="0" y="6105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TextBox 7"/>
          <p:cNvSpPr txBox="1"/>
          <p:nvPr/>
        </p:nvSpPr>
        <p:spPr>
          <a:xfrm>
            <a:off x="16611223" y="9201150"/>
            <a:ext cx="802124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EB464B"/>
                </a:solidFill>
                <a:latin typeface="HK Grotesk"/>
              </a:rPr>
              <a:t>2024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78655" y="9458008"/>
            <a:ext cx="101084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38B6FF"/>
                </a:solidFill>
                <a:latin typeface="Open Sans"/>
              </a:rPr>
              <a:t>SEAES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1614886"/>
            <a:ext cx="11031182" cy="1606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13"/>
              </a:lnSpc>
            </a:pPr>
            <a:r>
              <a:rPr lang="en-US" sz="12904">
                <a:solidFill>
                  <a:srgbClr val="5BFFD3"/>
                </a:solidFill>
                <a:latin typeface="Studly"/>
              </a:rPr>
              <a:t>MUCHAS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679216" y="2372447"/>
            <a:ext cx="8233290" cy="3720594"/>
            <a:chOff x="0" y="0"/>
            <a:chExt cx="10977720" cy="496079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495300"/>
              <a:ext cx="10977720" cy="3084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856"/>
                </a:lnSpc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677301"/>
              <a:ext cx="10977720" cy="2283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806"/>
                </a:lnSpc>
              </a:pPr>
              <a:r>
                <a:rPr lang="en-US" sz="13117">
                  <a:solidFill>
                    <a:srgbClr val="5BFFD3"/>
                  </a:solidFill>
                  <a:latin typeface="Studly"/>
                </a:rPr>
                <a:t>GRACIAS</a:t>
              </a:r>
            </a:p>
          </p:txBody>
        </p:sp>
      </p:grpSp>
    </p:spTree>
  </p:cSld>
  <p:clrMapOvr>
    <a:masterClrMapping/>
  </p:clrMapOvr>
  <p:transition spd="med">
    <p:cover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1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302249" cy="10287000"/>
            <a:chOff x="0" y="0"/>
            <a:chExt cx="2808415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8415" cy="3479800"/>
            </a:xfrm>
            <a:custGeom>
              <a:avLst/>
              <a:gdLst/>
              <a:ahLst/>
              <a:cxnLst/>
              <a:rect l="l" t="t" r="r" b="b"/>
              <a:pathLst>
                <a:path w="2808415" h="3479800">
                  <a:moveTo>
                    <a:pt x="0" y="0"/>
                  </a:moveTo>
                  <a:lnTo>
                    <a:pt x="2808415" y="0"/>
                  </a:lnTo>
                  <a:lnTo>
                    <a:pt x="2808415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000000">
                <a:alpha val="62745"/>
              </a:srgbClr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470253" y="0"/>
            <a:ext cx="9466897" cy="10287000"/>
            <a:chOff x="0" y="0"/>
            <a:chExt cx="12622529" cy="137160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alphaModFix amt="62000"/>
            </a:blip>
            <a:srcRect l="32068" r="32068"/>
            <a:stretch>
              <a:fillRect/>
            </a:stretch>
          </p:blipFill>
          <p:spPr>
            <a:xfrm>
              <a:off x="0" y="0"/>
              <a:ext cx="12622529" cy="13716000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461422" y="503302"/>
            <a:ext cx="7635272" cy="9506013"/>
          </a:xfrm>
          <a:prstGeom prst="rect">
            <a:avLst/>
          </a:prstGeom>
          <a:solidFill>
            <a:srgbClr val="000000">
              <a:alpha val="76863"/>
            </a:srgbClr>
          </a:solidFill>
        </p:spPr>
        <p:txBody>
          <a:bodyPr/>
          <a:lstStyle/>
          <a:p>
            <a:endParaRPr lang="es-MX"/>
          </a:p>
        </p:txBody>
      </p:sp>
      <p:sp>
        <p:nvSpPr>
          <p:cNvPr id="7" name="TextBox 7"/>
          <p:cNvSpPr txBox="1"/>
          <p:nvPr/>
        </p:nvSpPr>
        <p:spPr>
          <a:xfrm>
            <a:off x="504285" y="4284491"/>
            <a:ext cx="7142561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9"/>
              </a:lnSpc>
            </a:pPr>
            <a:r>
              <a:rPr lang="en-US" sz="7199">
                <a:solidFill>
                  <a:srgbClr val="5CE1E6"/>
                </a:solidFill>
                <a:latin typeface="HK Grotesk Bold"/>
              </a:rPr>
              <a:t>PROBLEMATICA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470253" y="1076770"/>
            <a:ext cx="9466897" cy="7144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2774" lvl="1" indent="-366387" algn="l">
              <a:lnSpc>
                <a:spcPts val="5226"/>
              </a:lnSpc>
              <a:buFont typeface="Arial"/>
              <a:buChar char="•"/>
            </a:pPr>
            <a:r>
              <a:rPr lang="en-US" sz="3394">
                <a:solidFill>
                  <a:srgbClr val="5E17EB"/>
                </a:solidFill>
                <a:latin typeface="HK Grotesk Bold"/>
              </a:rPr>
              <a:t>EL PROCESO ACTUAL DE EVALUACIÓN Y CERTIFICACIÓN DE CARRERAS ES TEDIOSO, OBSOLETO Y CONSUME MUCHOS RECURSOS.</a:t>
            </a:r>
          </a:p>
          <a:p>
            <a:pPr marL="732774" lvl="1" indent="-366387" algn="l">
              <a:lnSpc>
                <a:spcPts val="5226"/>
              </a:lnSpc>
              <a:buFont typeface="Arial"/>
              <a:buChar char="•"/>
            </a:pPr>
            <a:r>
              <a:rPr lang="en-US" sz="3394">
                <a:solidFill>
                  <a:srgbClr val="5E17EB"/>
                </a:solidFill>
                <a:latin typeface="HK Grotesk Bold"/>
              </a:rPr>
              <a:t>Se realiza de forma manual y con métodos poco innovadores.</a:t>
            </a:r>
          </a:p>
          <a:p>
            <a:pPr marL="732774" lvl="1" indent="-366387" algn="l">
              <a:lnSpc>
                <a:spcPts val="5226"/>
              </a:lnSpc>
              <a:buFont typeface="Arial"/>
              <a:buChar char="•"/>
            </a:pPr>
            <a:r>
              <a:rPr lang="en-US" sz="3394">
                <a:solidFill>
                  <a:srgbClr val="5E17EB"/>
                </a:solidFill>
                <a:latin typeface="HK Grotesk Bold"/>
              </a:rPr>
              <a:t>Implica la contratación de empresas externas, lo que genera costos adicionales y desvía la atención del personal de la escuela.</a:t>
            </a:r>
          </a:p>
          <a:p>
            <a:pPr algn="l">
              <a:lnSpc>
                <a:spcPts val="4412"/>
              </a:lnSpc>
            </a:pPr>
            <a:endParaRPr lang="en-US" sz="3394">
              <a:solidFill>
                <a:srgbClr val="5E17EB"/>
              </a:solidFill>
              <a:latin typeface="HK Grotesk Bold"/>
            </a:endParaRPr>
          </a:p>
        </p:txBody>
      </p:sp>
      <p:sp>
        <p:nvSpPr>
          <p:cNvPr id="9" name="AutoShape 9"/>
          <p:cNvSpPr/>
          <p:nvPr/>
        </p:nvSpPr>
        <p:spPr>
          <a:xfrm rot="-5400000">
            <a:off x="-757152" y="1693300"/>
            <a:ext cx="2522873" cy="0"/>
          </a:xfrm>
          <a:prstGeom prst="line">
            <a:avLst/>
          </a:prstGeom>
          <a:ln w="142875" cap="rnd">
            <a:solidFill>
              <a:srgbClr val="E6950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10" name="AutoShape 10"/>
          <p:cNvSpPr/>
          <p:nvPr/>
        </p:nvSpPr>
        <p:spPr>
          <a:xfrm>
            <a:off x="8053832" y="7443579"/>
            <a:ext cx="0" cy="2522873"/>
          </a:xfrm>
          <a:prstGeom prst="line">
            <a:avLst/>
          </a:prstGeom>
          <a:ln w="142875" cap="rnd">
            <a:solidFill>
              <a:srgbClr val="E6950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11" name="AutoShape 11"/>
          <p:cNvSpPr/>
          <p:nvPr/>
        </p:nvSpPr>
        <p:spPr>
          <a:xfrm flipH="1" flipV="1">
            <a:off x="461422" y="485476"/>
            <a:ext cx="3817636" cy="17826"/>
          </a:xfrm>
          <a:prstGeom prst="line">
            <a:avLst/>
          </a:prstGeom>
          <a:ln w="142875" cap="rnd">
            <a:solidFill>
              <a:srgbClr val="E6950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12" name="AutoShape 12"/>
          <p:cNvSpPr/>
          <p:nvPr/>
        </p:nvSpPr>
        <p:spPr>
          <a:xfrm>
            <a:off x="4402195" y="9966452"/>
            <a:ext cx="3694499" cy="0"/>
          </a:xfrm>
          <a:prstGeom prst="line">
            <a:avLst/>
          </a:prstGeom>
          <a:ln w="142875" cap="rnd">
            <a:solidFill>
              <a:srgbClr val="E6950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13" name="TextBox 13"/>
          <p:cNvSpPr txBox="1"/>
          <p:nvPr/>
        </p:nvSpPr>
        <p:spPr>
          <a:xfrm>
            <a:off x="16632215" y="9461945"/>
            <a:ext cx="928688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E65C85"/>
                </a:solidFill>
                <a:latin typeface="HK Grotesk Medium"/>
              </a:rPr>
              <a:t>2024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3280" y="9471470"/>
            <a:ext cx="101084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38B6FF"/>
                </a:solidFill>
                <a:latin typeface="Open Sans"/>
              </a:rPr>
              <a:t>SEAES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57458" y="1205524"/>
            <a:ext cx="9109870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79"/>
              </a:lnSpc>
            </a:pPr>
            <a:r>
              <a:rPr lang="en-US" sz="5899">
                <a:solidFill>
                  <a:srgbClr val="5CE1E6"/>
                </a:solidFill>
                <a:latin typeface="HK Grotesk Bold"/>
              </a:rPr>
              <a:t>CONSECUENSIAS</a:t>
            </a:r>
          </a:p>
        </p:txBody>
      </p:sp>
      <p:sp>
        <p:nvSpPr>
          <p:cNvPr id="3" name="AutoShape 3"/>
          <p:cNvSpPr/>
          <p:nvPr/>
        </p:nvSpPr>
        <p:spPr>
          <a:xfrm>
            <a:off x="517786" y="8860789"/>
            <a:ext cx="6278483" cy="0"/>
          </a:xfrm>
          <a:prstGeom prst="line">
            <a:avLst/>
          </a:prstGeom>
          <a:ln w="19050" cap="flat">
            <a:solidFill>
              <a:srgbClr val="5CE1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grpSp>
        <p:nvGrpSpPr>
          <p:cNvPr id="4" name="Group 4"/>
          <p:cNvGrpSpPr/>
          <p:nvPr/>
        </p:nvGrpSpPr>
        <p:grpSpPr>
          <a:xfrm>
            <a:off x="9638677" y="-27276"/>
            <a:ext cx="8649323" cy="10341701"/>
            <a:chOff x="0" y="0"/>
            <a:chExt cx="8603361" cy="10286746"/>
          </a:xfrm>
        </p:grpSpPr>
        <p:sp>
          <p:nvSpPr>
            <p:cNvPr id="5" name="Freeform 5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2"/>
              <a:stretch>
                <a:fillRect l="-21307" r="-58043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6" name="AutoShape 6"/>
          <p:cNvSpPr/>
          <p:nvPr/>
        </p:nvSpPr>
        <p:spPr>
          <a:xfrm>
            <a:off x="8709234" y="2520629"/>
            <a:ext cx="5277475" cy="85725"/>
          </a:xfrm>
          <a:prstGeom prst="line">
            <a:avLst/>
          </a:prstGeom>
          <a:ln w="85725" cap="rnd">
            <a:solidFill>
              <a:srgbClr val="E6950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7" name="AutoShape 7"/>
          <p:cNvSpPr/>
          <p:nvPr/>
        </p:nvSpPr>
        <p:spPr>
          <a:xfrm rot="6126188">
            <a:off x="8457562" y="1360834"/>
            <a:ext cx="5277475" cy="0"/>
          </a:xfrm>
          <a:prstGeom prst="line">
            <a:avLst/>
          </a:prstGeom>
          <a:ln w="85725" cap="rnd">
            <a:solidFill>
              <a:srgbClr val="5CE1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8" name="AutoShape 8"/>
          <p:cNvSpPr/>
          <p:nvPr/>
        </p:nvSpPr>
        <p:spPr>
          <a:xfrm rot="6126188">
            <a:off x="6847539" y="10952377"/>
            <a:ext cx="5277475" cy="0"/>
          </a:xfrm>
          <a:prstGeom prst="line">
            <a:avLst/>
          </a:prstGeom>
          <a:ln w="85725" cap="rnd">
            <a:solidFill>
              <a:srgbClr val="5CE1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9" name="TextBox 9"/>
          <p:cNvSpPr txBox="1"/>
          <p:nvPr/>
        </p:nvSpPr>
        <p:spPr>
          <a:xfrm>
            <a:off x="16963127" y="9345545"/>
            <a:ext cx="928688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E65C85"/>
                </a:solidFill>
                <a:latin typeface="HK Grotesk Medium"/>
              </a:rPr>
              <a:t>2024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7786" y="2436158"/>
            <a:ext cx="8845186" cy="5230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79"/>
              </a:lnSpc>
            </a:pPr>
            <a:r>
              <a:rPr lang="en-US" sz="3699">
                <a:solidFill>
                  <a:srgbClr val="A6A6A6"/>
                </a:solidFill>
                <a:latin typeface="HK Grotesk Bold"/>
              </a:rPr>
              <a:t>Dificultad para cumplir con las normativas establecidas.</a:t>
            </a:r>
          </a:p>
          <a:p>
            <a:pPr algn="just">
              <a:lnSpc>
                <a:spcPts val="5179"/>
              </a:lnSpc>
            </a:pPr>
            <a:endParaRPr lang="en-US" sz="3699">
              <a:solidFill>
                <a:srgbClr val="A6A6A6"/>
              </a:solidFill>
              <a:latin typeface="HK Grotesk Bold"/>
            </a:endParaRPr>
          </a:p>
          <a:p>
            <a:pPr algn="just">
              <a:lnSpc>
                <a:spcPts val="5179"/>
              </a:lnSpc>
            </a:pPr>
            <a:r>
              <a:rPr lang="en-US" sz="3699">
                <a:solidFill>
                  <a:srgbClr val="A6A6A6"/>
                </a:solidFill>
                <a:latin typeface="HK Grotesk Bold"/>
              </a:rPr>
              <a:t>Ineficiencia en el uso de recursos.</a:t>
            </a:r>
          </a:p>
          <a:p>
            <a:pPr algn="just">
              <a:lnSpc>
                <a:spcPts val="5179"/>
              </a:lnSpc>
            </a:pPr>
            <a:endParaRPr lang="en-US" sz="3699">
              <a:solidFill>
                <a:srgbClr val="A6A6A6"/>
              </a:solidFill>
              <a:latin typeface="HK Grotesk Bold"/>
            </a:endParaRPr>
          </a:p>
          <a:p>
            <a:pPr algn="just">
              <a:lnSpc>
                <a:spcPts val="5179"/>
              </a:lnSpc>
            </a:pPr>
            <a:r>
              <a:rPr lang="en-US" sz="3699">
                <a:solidFill>
                  <a:srgbClr val="A6A6A6"/>
                </a:solidFill>
                <a:latin typeface="HK Grotesk Bold"/>
              </a:rPr>
              <a:t>Menor tiempo y atención para actividades académicas y de mejora continua.</a:t>
            </a:r>
          </a:p>
          <a:p>
            <a:pPr algn="ctr">
              <a:lnSpc>
                <a:spcPts val="5179"/>
              </a:lnSpc>
            </a:pPr>
            <a:endParaRPr lang="en-US" sz="3699">
              <a:solidFill>
                <a:srgbClr val="A6A6A6"/>
              </a:solidFill>
              <a:latin typeface="HK Grotesk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57458" y="9595418"/>
            <a:ext cx="101084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38B6FF"/>
                </a:solidFill>
                <a:latin typeface="Open Sans"/>
              </a:rPr>
              <a:t>SEAES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391" y="0"/>
            <a:ext cx="18565391" cy="4014567"/>
            <a:chOff x="0" y="0"/>
            <a:chExt cx="24753854" cy="535275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94000"/>
            </a:blip>
            <a:srcRect t="41557" b="41557"/>
            <a:stretch>
              <a:fillRect/>
            </a:stretch>
          </p:blipFill>
          <p:spPr>
            <a:xfrm>
              <a:off x="0" y="0"/>
              <a:ext cx="24753854" cy="5352756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842644" y="596593"/>
            <a:ext cx="16601206" cy="2916926"/>
          </a:xfrm>
          <a:prstGeom prst="rect">
            <a:avLst/>
          </a:prstGeom>
          <a:solidFill>
            <a:srgbClr val="000000">
              <a:alpha val="74902"/>
            </a:srgbClr>
          </a:solidFill>
        </p:spPr>
        <p:txBody>
          <a:bodyPr/>
          <a:lstStyle/>
          <a:p>
            <a:endParaRPr lang="es-MX"/>
          </a:p>
        </p:txBody>
      </p:sp>
      <p:sp>
        <p:nvSpPr>
          <p:cNvPr id="5" name="TextBox 5"/>
          <p:cNvSpPr txBox="1"/>
          <p:nvPr/>
        </p:nvSpPr>
        <p:spPr>
          <a:xfrm>
            <a:off x="1537946" y="1497844"/>
            <a:ext cx="15232111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5CE1E6"/>
                </a:solidFill>
                <a:latin typeface="HK Grotesk"/>
              </a:rPr>
              <a:t>PROPUESTA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5125" y="4243376"/>
            <a:ext cx="17120359" cy="6348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3"/>
              </a:lnSpc>
            </a:pPr>
            <a:r>
              <a:rPr lang="en-US" sz="3602">
                <a:solidFill>
                  <a:srgbClr val="A6A6A6"/>
                </a:solidFill>
                <a:latin typeface="HK Grotesk Bold"/>
              </a:rPr>
              <a:t>Implementar una plataforma web integral que simplifique y agilice los procesos de evaluación y certificación.</a:t>
            </a:r>
          </a:p>
          <a:p>
            <a:pPr algn="just">
              <a:lnSpc>
                <a:spcPts val="5043"/>
              </a:lnSpc>
            </a:pPr>
            <a:endParaRPr lang="en-US" sz="3602">
              <a:solidFill>
                <a:srgbClr val="A6A6A6"/>
              </a:solidFill>
              <a:latin typeface="HK Grotesk Bold"/>
            </a:endParaRPr>
          </a:p>
          <a:p>
            <a:pPr algn="just">
              <a:lnSpc>
                <a:spcPts val="5043"/>
              </a:lnSpc>
            </a:pPr>
            <a:r>
              <a:rPr lang="en-US" sz="3602">
                <a:solidFill>
                  <a:srgbClr val="A6A6A6"/>
                </a:solidFill>
                <a:latin typeface="HK Grotesk Bold"/>
              </a:rPr>
              <a:t>Automatizar tareas manuales y utilizar métodos innovadores.</a:t>
            </a:r>
          </a:p>
          <a:p>
            <a:pPr algn="just">
              <a:lnSpc>
                <a:spcPts val="5043"/>
              </a:lnSpc>
            </a:pPr>
            <a:endParaRPr lang="en-US" sz="3602">
              <a:solidFill>
                <a:srgbClr val="A6A6A6"/>
              </a:solidFill>
              <a:latin typeface="HK Grotesk Bold"/>
            </a:endParaRPr>
          </a:p>
          <a:p>
            <a:pPr algn="just">
              <a:lnSpc>
                <a:spcPts val="5043"/>
              </a:lnSpc>
            </a:pPr>
            <a:r>
              <a:rPr lang="en-US" sz="3602">
                <a:solidFill>
                  <a:srgbClr val="A6A6A6"/>
                </a:solidFill>
                <a:latin typeface="HK Grotesk Bold"/>
              </a:rPr>
              <a:t>Reducir costos y tiempos, liberando recursos para actividades más importantes.</a:t>
            </a:r>
          </a:p>
          <a:p>
            <a:pPr algn="just">
              <a:lnSpc>
                <a:spcPts val="5043"/>
              </a:lnSpc>
            </a:pPr>
            <a:endParaRPr lang="en-US" sz="3602">
              <a:solidFill>
                <a:srgbClr val="A6A6A6"/>
              </a:solidFill>
              <a:latin typeface="HK Grotesk Bold"/>
            </a:endParaRPr>
          </a:p>
          <a:p>
            <a:pPr algn="just">
              <a:lnSpc>
                <a:spcPts val="5043"/>
              </a:lnSpc>
            </a:pPr>
            <a:r>
              <a:rPr lang="en-US" sz="3602">
                <a:solidFill>
                  <a:srgbClr val="A6A6A6"/>
                </a:solidFill>
                <a:latin typeface="HK Grotesk Bold"/>
              </a:rPr>
              <a:t>Brindar mayor control y autonomía a la escuela en la evaluación y certificación de sus carreras.</a:t>
            </a:r>
          </a:p>
          <a:p>
            <a:pPr algn="ctr">
              <a:lnSpc>
                <a:spcPts val="4903"/>
              </a:lnSpc>
            </a:pPr>
            <a:endParaRPr lang="en-US" sz="3602">
              <a:solidFill>
                <a:srgbClr val="A6A6A6"/>
              </a:solidFill>
              <a:latin typeface="HK Grotesk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979506" y="9729672"/>
            <a:ext cx="928688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E65C85"/>
                </a:solidFill>
                <a:latin typeface="HK Grotesk Medium"/>
              </a:rPr>
              <a:t>2024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264637" y="547370"/>
            <a:ext cx="101084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38B6FF"/>
                </a:solidFill>
                <a:latin typeface="Open Sans"/>
              </a:rPr>
              <a:t>SEAES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1028700" y="635463"/>
            <a:ext cx="10523347" cy="1607185"/>
            <a:chOff x="0" y="0"/>
            <a:chExt cx="14031129" cy="2142913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14031129" cy="1498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879"/>
                </a:lnSpc>
                <a:spcBef>
                  <a:spcPct val="0"/>
                </a:spcBef>
              </a:pPr>
              <a:r>
                <a:rPr lang="en-US" sz="7399">
                  <a:solidFill>
                    <a:srgbClr val="5CE1E6"/>
                  </a:solidFill>
                  <a:latin typeface="HK Grotesk"/>
                </a:rPr>
                <a:t>BENEFICIOS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554692"/>
              <a:ext cx="14031129" cy="57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42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63476" y="4321492"/>
            <a:ext cx="14043512" cy="5177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79"/>
              </a:lnSpc>
            </a:pPr>
            <a:r>
              <a:rPr lang="en-US" sz="3699">
                <a:solidFill>
                  <a:srgbClr val="BEE65C"/>
                </a:solidFill>
                <a:latin typeface="HK Grotesk Bold"/>
              </a:rPr>
              <a:t>Implementar una plataforma web integral que simplifique y agilice los procesos de evaluación y certificación.</a:t>
            </a:r>
          </a:p>
          <a:p>
            <a:pPr algn="just">
              <a:lnSpc>
                <a:spcPts val="5179"/>
              </a:lnSpc>
            </a:pPr>
            <a:r>
              <a:rPr lang="en-US" sz="3699">
                <a:solidFill>
                  <a:srgbClr val="5CE6D5"/>
                </a:solidFill>
                <a:latin typeface="HK Grotesk Bold"/>
              </a:rPr>
              <a:t>Automatizar tareas manuales y utilizar métodos innovadores.</a:t>
            </a:r>
          </a:p>
          <a:p>
            <a:pPr algn="just">
              <a:lnSpc>
                <a:spcPts val="5179"/>
              </a:lnSpc>
            </a:pPr>
            <a:r>
              <a:rPr lang="en-US" sz="3699">
                <a:solidFill>
                  <a:srgbClr val="BEE65C"/>
                </a:solidFill>
                <a:latin typeface="HK Grotesk Bold"/>
              </a:rPr>
              <a:t>Reducir costos y tiempos, liberando recursos para actividades más importantes.</a:t>
            </a:r>
          </a:p>
          <a:p>
            <a:pPr algn="just">
              <a:lnSpc>
                <a:spcPts val="5179"/>
              </a:lnSpc>
            </a:pPr>
            <a:r>
              <a:rPr lang="en-US" sz="3699">
                <a:solidFill>
                  <a:srgbClr val="5CE6D5"/>
                </a:solidFill>
                <a:latin typeface="HK Grotesk Bold"/>
              </a:rPr>
              <a:t>Brindar mayor control y autonomía a la escuela en la evaluación y certificación de sus carreras.</a:t>
            </a:r>
          </a:p>
          <a:p>
            <a:pPr algn="just">
              <a:lnSpc>
                <a:spcPts val="4759"/>
              </a:lnSpc>
            </a:pPr>
            <a:endParaRPr lang="en-US" sz="3699">
              <a:solidFill>
                <a:srgbClr val="5CE6D5"/>
              </a:solidFill>
              <a:latin typeface="HK Grotesk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794956" y="9191625"/>
            <a:ext cx="928688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E65C85"/>
                </a:solidFill>
                <a:latin typeface="HK Grotesk Medium"/>
              </a:rPr>
              <a:t>2024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3280" y="9469755"/>
            <a:ext cx="101084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38B6FF"/>
                </a:solidFill>
                <a:latin typeface="Open Sans"/>
              </a:rPr>
              <a:t>SEAES</a:t>
            </a:r>
          </a:p>
        </p:txBody>
      </p:sp>
    </p:spTree>
  </p:cSld>
  <p:clrMapOvr>
    <a:masterClrMapping/>
  </p:clrMapOvr>
  <p:transition spd="med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302249" cy="10287000"/>
            <a:chOff x="0" y="0"/>
            <a:chExt cx="2808415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8415" cy="3479800"/>
            </a:xfrm>
            <a:custGeom>
              <a:avLst/>
              <a:gdLst/>
              <a:ahLst/>
              <a:cxnLst/>
              <a:rect l="l" t="t" r="r" b="b"/>
              <a:pathLst>
                <a:path w="2808415" h="3479800">
                  <a:moveTo>
                    <a:pt x="0" y="0"/>
                  </a:moveTo>
                  <a:lnTo>
                    <a:pt x="2808415" y="0"/>
                  </a:lnTo>
                  <a:lnTo>
                    <a:pt x="2808415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000000">
                <a:alpha val="62745"/>
              </a:srgbClr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4797" y="0"/>
            <a:ext cx="8302249" cy="10287000"/>
            <a:chOff x="0" y="0"/>
            <a:chExt cx="11069666" cy="137160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alphaModFix amt="62000"/>
            </a:blip>
            <a:srcRect l="28921" r="17611"/>
            <a:stretch>
              <a:fillRect/>
            </a:stretch>
          </p:blipFill>
          <p:spPr>
            <a:xfrm>
              <a:off x="0" y="0"/>
              <a:ext cx="11069666" cy="13716000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-159347" y="0"/>
            <a:ext cx="8620943" cy="10287000"/>
          </a:xfrm>
          <a:prstGeom prst="rect">
            <a:avLst/>
          </a:prstGeom>
          <a:solidFill>
            <a:srgbClr val="000000">
              <a:alpha val="93725"/>
            </a:srgbClr>
          </a:solidFill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>
            <a:off x="6590408" y="2316254"/>
            <a:ext cx="11453147" cy="6008588"/>
          </a:xfrm>
          <a:custGeom>
            <a:avLst/>
            <a:gdLst/>
            <a:ahLst/>
            <a:cxnLst/>
            <a:rect l="l" t="t" r="r" b="b"/>
            <a:pathLst>
              <a:path w="11453147" h="6008588">
                <a:moveTo>
                  <a:pt x="0" y="0"/>
                </a:moveTo>
                <a:lnTo>
                  <a:pt x="11453146" y="0"/>
                </a:lnTo>
                <a:lnTo>
                  <a:pt x="11453146" y="6008588"/>
                </a:lnTo>
                <a:lnTo>
                  <a:pt x="0" y="60085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707" t="-361" r="-7295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TextBox 8"/>
          <p:cNvSpPr txBox="1"/>
          <p:nvPr/>
        </p:nvSpPr>
        <p:spPr>
          <a:xfrm>
            <a:off x="8016096" y="-349556"/>
            <a:ext cx="8229993" cy="1475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51"/>
              </a:lnSpc>
            </a:pPr>
            <a:r>
              <a:rPr lang="en-US" sz="6287" spc="1269">
                <a:solidFill>
                  <a:srgbClr val="A6A6A6"/>
                </a:solidFill>
                <a:latin typeface="HK Grotesk Bold"/>
              </a:rPr>
              <a:t>PLANEACION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97" y="2611529"/>
            <a:ext cx="5952123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999">
                <a:solidFill>
                  <a:srgbClr val="A6A6A6"/>
                </a:solidFill>
                <a:latin typeface="HK Grotesk"/>
              </a:rPr>
              <a:t>Se definio la esquematizacion para decidirel lenguaje a utilizar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0757" y="6746231"/>
            <a:ext cx="2965711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3499">
                <a:solidFill>
                  <a:srgbClr val="03989E"/>
                </a:solidFill>
                <a:latin typeface="HK Grotesk Bold"/>
              </a:rPr>
              <a:t> REUNIONES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0757" y="4841231"/>
            <a:ext cx="5726163" cy="194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99"/>
              </a:lnSpc>
            </a:pPr>
            <a:r>
              <a:rPr lang="en-US" sz="2999">
                <a:solidFill>
                  <a:srgbClr val="A6A6A6"/>
                </a:solidFill>
                <a:latin typeface="HK Grotesk"/>
              </a:rPr>
              <a:t>Se definio tipo de entidades</a:t>
            </a:r>
          </a:p>
          <a:p>
            <a:pPr algn="just">
              <a:lnSpc>
                <a:spcPts val="3899"/>
              </a:lnSpc>
            </a:pPr>
            <a:r>
              <a:rPr lang="en-US" sz="2999">
                <a:solidFill>
                  <a:srgbClr val="A6A6A6"/>
                </a:solidFill>
                <a:latin typeface="HK Grotesk"/>
              </a:rPr>
              <a:t>se identificaron atributos</a:t>
            </a:r>
          </a:p>
          <a:p>
            <a:pPr algn="just">
              <a:lnSpc>
                <a:spcPts val="3899"/>
              </a:lnSpc>
            </a:pPr>
            <a:r>
              <a:rPr lang="en-US" sz="2999">
                <a:solidFill>
                  <a:srgbClr val="A6A6A6"/>
                </a:solidFill>
                <a:latin typeface="HK Grotesk"/>
              </a:rPr>
              <a:t>Identificar relaciones</a:t>
            </a:r>
          </a:p>
          <a:p>
            <a:pPr algn="just">
              <a:lnSpc>
                <a:spcPts val="3899"/>
              </a:lnSpc>
            </a:pPr>
            <a:endParaRPr lang="en-US" sz="2999">
              <a:solidFill>
                <a:srgbClr val="A6A6A6"/>
              </a:solidFill>
              <a:latin typeface="HK Grotesk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797" y="1751104"/>
            <a:ext cx="4971352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3499">
                <a:solidFill>
                  <a:srgbClr val="03989E"/>
                </a:solidFill>
                <a:latin typeface="HK Grotesk Bold"/>
              </a:rPr>
              <a:t>DISEÑO DEL SISTEMA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97" y="4028431"/>
            <a:ext cx="6761333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49"/>
              </a:lnSpc>
            </a:pPr>
            <a:r>
              <a:rPr lang="en-US" sz="3499">
                <a:solidFill>
                  <a:srgbClr val="03989E"/>
                </a:solidFill>
                <a:latin typeface="HK Grotesk Bold"/>
              </a:rPr>
              <a:t>DISEÑO DE MODELO DE DATOS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7777" y="7559031"/>
            <a:ext cx="5726163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99"/>
              </a:lnSpc>
              <a:spcBef>
                <a:spcPct val="0"/>
              </a:spcBef>
            </a:pPr>
            <a:r>
              <a:rPr lang="en-US" sz="2999">
                <a:solidFill>
                  <a:srgbClr val="A6A6A6"/>
                </a:solidFill>
                <a:latin typeface="HK Grotesk"/>
              </a:rPr>
              <a:t>Reuniones constante para dar seguimiento  y  aclarar dudas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820102" y="9464838"/>
            <a:ext cx="878396" cy="44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42"/>
              </a:lnSpc>
              <a:spcBef>
                <a:spcPct val="0"/>
              </a:spcBef>
            </a:pPr>
            <a:r>
              <a:rPr lang="en-US" sz="2724">
                <a:solidFill>
                  <a:srgbClr val="E65C85"/>
                </a:solidFill>
                <a:latin typeface="TT Chocolates Bold"/>
              </a:rPr>
              <a:t>2024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23280" y="9436263"/>
            <a:ext cx="101084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38B6FF"/>
                </a:solidFill>
                <a:latin typeface="Open Sans"/>
              </a:rPr>
              <a:t>SEAES</a:t>
            </a:r>
          </a:p>
        </p:txBody>
      </p:sp>
    </p:spTree>
  </p:cSld>
  <p:clrMapOvr>
    <a:masterClrMapping/>
  </p:clrMapOvr>
  <p:transition spd="med">
    <p:cover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11970" y="518922"/>
            <a:ext cx="7417932" cy="3612694"/>
          </a:xfrm>
          <a:custGeom>
            <a:avLst/>
            <a:gdLst/>
            <a:ahLst/>
            <a:cxnLst/>
            <a:rect l="l" t="t" r="r" b="b"/>
            <a:pathLst>
              <a:path w="7417932" h="3612694">
                <a:moveTo>
                  <a:pt x="0" y="0"/>
                </a:moveTo>
                <a:lnTo>
                  <a:pt x="7417932" y="0"/>
                </a:lnTo>
                <a:lnTo>
                  <a:pt x="7417932" y="3612694"/>
                </a:lnTo>
                <a:lnTo>
                  <a:pt x="0" y="3612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07264" b="-8184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237083" y="4550650"/>
            <a:ext cx="9821317" cy="4213777"/>
          </a:xfrm>
          <a:custGeom>
            <a:avLst/>
            <a:gdLst/>
            <a:ahLst/>
            <a:cxnLst/>
            <a:rect l="l" t="t" r="r" b="b"/>
            <a:pathLst>
              <a:path w="10516121" h="4213777">
                <a:moveTo>
                  <a:pt x="0" y="0"/>
                </a:moveTo>
                <a:lnTo>
                  <a:pt x="10516120" y="0"/>
                </a:lnTo>
                <a:lnTo>
                  <a:pt x="10516120" y="4213777"/>
                </a:lnTo>
                <a:lnTo>
                  <a:pt x="0" y="42137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4" name="Group 4"/>
          <p:cNvGrpSpPr/>
          <p:nvPr/>
        </p:nvGrpSpPr>
        <p:grpSpPr>
          <a:xfrm>
            <a:off x="1028700" y="1602998"/>
            <a:ext cx="7417945" cy="2030620"/>
            <a:chOff x="0" y="0"/>
            <a:chExt cx="9890593" cy="2707494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9890593" cy="1876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1039"/>
                </a:lnSpc>
                <a:spcBef>
                  <a:spcPct val="0"/>
                </a:spcBef>
              </a:pPr>
              <a:r>
                <a:rPr lang="en-US" sz="9199" spc="1600">
                  <a:solidFill>
                    <a:srgbClr val="A6A6A6"/>
                  </a:solidFill>
                  <a:latin typeface="HK Grotesk Bold"/>
                </a:rPr>
                <a:t>BOCETOS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243484"/>
              <a:ext cx="9890593" cy="464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8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6820102" y="9464838"/>
            <a:ext cx="878396" cy="44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42"/>
              </a:lnSpc>
              <a:spcBef>
                <a:spcPct val="0"/>
              </a:spcBef>
            </a:pPr>
            <a:r>
              <a:rPr lang="en-US" sz="2724">
                <a:solidFill>
                  <a:srgbClr val="E65C85"/>
                </a:solidFill>
                <a:latin typeface="TT Chocolates Bold"/>
              </a:rPr>
              <a:t>2024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2323" y="9681460"/>
            <a:ext cx="101084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38B6FF"/>
                </a:solidFill>
                <a:latin typeface="Open Sans"/>
              </a:rPr>
              <a:t>SEAES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02AE292-74A6-BD6A-F451-FB5493E22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6439" y="4279111"/>
            <a:ext cx="7724478" cy="5038231"/>
          </a:xfrm>
          <a:prstGeom prst="rect">
            <a:avLst/>
          </a:prstGeom>
        </p:spPr>
      </p:pic>
    </p:spTree>
  </p:cSld>
  <p:clrMapOvr>
    <a:masterClrMapping/>
  </p:clrMapOvr>
  <p:transition spd="med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093066" y="276390"/>
            <a:ext cx="4437642" cy="1504620"/>
            <a:chOff x="0" y="0"/>
            <a:chExt cx="5916856" cy="200616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5916856" cy="2006160"/>
              <a:chOff x="0" y="0"/>
              <a:chExt cx="6909363" cy="23426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909363" cy="2342677"/>
              </a:xfrm>
              <a:custGeom>
                <a:avLst/>
                <a:gdLst/>
                <a:ahLst/>
                <a:cxnLst/>
                <a:rect l="l" t="t" r="r" b="b"/>
                <a:pathLst>
                  <a:path w="6909363" h="2342677">
                    <a:moveTo>
                      <a:pt x="5939718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1171339"/>
                    </a:cubicBezTo>
                    <a:cubicBezTo>
                      <a:pt x="0" y="1907702"/>
                      <a:pt x="434975" y="2342677"/>
                      <a:pt x="969645" y="2342677"/>
                    </a:cubicBezTo>
                    <a:lnTo>
                      <a:pt x="5939718" y="2342677"/>
                    </a:lnTo>
                    <a:cubicBezTo>
                      <a:pt x="6474388" y="2342677"/>
                      <a:pt x="6909363" y="1907702"/>
                      <a:pt x="6909363" y="1171339"/>
                    </a:cubicBezTo>
                    <a:cubicBezTo>
                      <a:pt x="6909363" y="434975"/>
                      <a:pt x="6474388" y="0"/>
                      <a:pt x="5939718" y="0"/>
                    </a:cubicBezTo>
                    <a:close/>
                    <a:moveTo>
                      <a:pt x="5939718" y="2317277"/>
                    </a:moveTo>
                    <a:lnTo>
                      <a:pt x="969645" y="2317277"/>
                    </a:lnTo>
                    <a:cubicBezTo>
                      <a:pt x="448945" y="2317277"/>
                      <a:pt x="25400" y="1893732"/>
                      <a:pt x="25400" y="1171339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5939718" y="25400"/>
                    </a:lnTo>
                    <a:cubicBezTo>
                      <a:pt x="6460418" y="25400"/>
                      <a:pt x="6883963" y="448945"/>
                      <a:pt x="6883963" y="1171339"/>
                    </a:cubicBezTo>
                    <a:cubicBezTo>
                      <a:pt x="6883963" y="1893732"/>
                      <a:pt x="6460418" y="2317277"/>
                      <a:pt x="5939718" y="2317277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MX"/>
              </a:p>
            </p:txBody>
          </p:sp>
        </p:grpSp>
        <p:sp>
          <p:nvSpPr>
            <p:cNvPr id="5" name="TextBox 5"/>
            <p:cNvSpPr txBox="1"/>
            <p:nvPr/>
          </p:nvSpPr>
          <p:spPr>
            <a:xfrm>
              <a:off x="468614" y="428404"/>
              <a:ext cx="4979627" cy="10255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749"/>
                </a:lnSpc>
                <a:spcBef>
                  <a:spcPct val="0"/>
                </a:spcBef>
              </a:pPr>
              <a:r>
                <a:rPr lang="en-US" sz="4499">
                  <a:solidFill>
                    <a:srgbClr val="A6A6A6"/>
                  </a:solidFill>
                  <a:latin typeface="Open Sans Bold"/>
                </a:rPr>
                <a:t>BOCETOS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857584" y="3796274"/>
            <a:ext cx="14363356" cy="4511192"/>
          </a:xfrm>
          <a:custGeom>
            <a:avLst/>
            <a:gdLst/>
            <a:ahLst/>
            <a:cxnLst/>
            <a:rect l="l" t="t" r="r" b="b"/>
            <a:pathLst>
              <a:path w="14363356" h="4511192">
                <a:moveTo>
                  <a:pt x="0" y="0"/>
                </a:moveTo>
                <a:lnTo>
                  <a:pt x="14363357" y="0"/>
                </a:lnTo>
                <a:lnTo>
                  <a:pt x="14363357" y="4511193"/>
                </a:lnTo>
                <a:lnTo>
                  <a:pt x="0" y="45111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TextBox 7"/>
          <p:cNvSpPr txBox="1"/>
          <p:nvPr/>
        </p:nvSpPr>
        <p:spPr>
          <a:xfrm>
            <a:off x="-209475" y="2140879"/>
            <a:ext cx="18497475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A6A6A6"/>
                </a:solidFill>
                <a:latin typeface="HK Grotesk Bold"/>
              </a:rPr>
              <a:t>SE UTILIZO LA HERRAMIENTA FIGMA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65531" y="2998129"/>
            <a:ext cx="936105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A6A6A6"/>
                </a:solidFill>
                <a:latin typeface="HK Grotesk"/>
              </a:rPr>
              <a:t>Se establecieron colores,fuentes y estilos a utilizar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820102" y="9464838"/>
            <a:ext cx="878396" cy="44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42"/>
              </a:lnSpc>
              <a:spcBef>
                <a:spcPct val="0"/>
              </a:spcBef>
            </a:pPr>
            <a:r>
              <a:rPr lang="en-US" sz="2724">
                <a:solidFill>
                  <a:srgbClr val="E65C85"/>
                </a:solidFill>
                <a:latin typeface="TT Chocolates Bold"/>
              </a:rPr>
              <a:t>2024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3280" y="9436263"/>
            <a:ext cx="101084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38B6FF"/>
                </a:solidFill>
                <a:latin typeface="Open Sans"/>
              </a:rPr>
              <a:t>SEAES</a:t>
            </a:r>
          </a:p>
        </p:txBody>
      </p:sp>
    </p:spTree>
  </p:cSld>
  <p:clrMapOvr>
    <a:masterClrMapping/>
  </p:clrMapOvr>
  <p:transition spd="med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424</Words>
  <Application>Microsoft Office PowerPoint</Application>
  <PresentationFormat>Personalizado</PresentationFormat>
  <Paragraphs>128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37" baseType="lpstr">
      <vt:lpstr>Open Sans</vt:lpstr>
      <vt:lpstr>TT Chocolates Bold</vt:lpstr>
      <vt:lpstr>Calibri</vt:lpstr>
      <vt:lpstr>HK Grotesk</vt:lpstr>
      <vt:lpstr>HK Grotesk Bold</vt:lpstr>
      <vt:lpstr>HK Grotesk Semi-Bold</vt:lpstr>
      <vt:lpstr>HK Grotesk Medium</vt:lpstr>
      <vt:lpstr>Clear Sans</vt:lpstr>
      <vt:lpstr>Open Sans Bold</vt:lpstr>
      <vt:lpstr>Studly</vt:lpstr>
      <vt:lpstr>Poppins</vt:lpstr>
      <vt:lpstr>Poppins Bold</vt:lpstr>
      <vt:lpstr>Arial</vt:lpstr>
      <vt:lpstr>Telegraf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Elegante de Informe de finanzas</dc:title>
  <cp:lastModifiedBy>jorge garcia</cp:lastModifiedBy>
  <cp:revision>2</cp:revision>
  <dcterms:created xsi:type="dcterms:W3CDTF">2006-08-16T00:00:00Z</dcterms:created>
  <dcterms:modified xsi:type="dcterms:W3CDTF">2024-05-25T21:51:46Z</dcterms:modified>
  <dc:identifier>DAGGHeFSEf8</dc:identifier>
</cp:coreProperties>
</file>